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66" r:id="rId5"/>
    <p:sldId id="257" r:id="rId6"/>
    <p:sldId id="300" r:id="rId7"/>
    <p:sldId id="267" r:id="rId8"/>
    <p:sldId id="270" r:id="rId9"/>
    <p:sldId id="273" r:id="rId10"/>
    <p:sldId id="276" r:id="rId11"/>
    <p:sldId id="277" r:id="rId12"/>
    <p:sldId id="301" r:id="rId13"/>
    <p:sldId id="286" r:id="rId14"/>
    <p:sldId id="288" r:id="rId15"/>
    <p:sldId id="290" r:id="rId16"/>
    <p:sldId id="293" r:id="rId17"/>
    <p:sldId id="296" r:id="rId18"/>
    <p:sldId id="316" r:id="rId19"/>
    <p:sldId id="317" r:id="rId20"/>
    <p:sldId id="299" r:id="rId21"/>
    <p:sldId id="280" r:id="rId22"/>
    <p:sldId id="278" r:id="rId23"/>
    <p:sldId id="281" r:id="rId24"/>
    <p:sldId id="282" r:id="rId25"/>
    <p:sldId id="283" r:id="rId26"/>
    <p:sldId id="284" r:id="rId27"/>
    <p:sldId id="285" r:id="rId28"/>
    <p:sldId id="302" r:id="rId29"/>
    <p:sldId id="305" r:id="rId30"/>
    <p:sldId id="308" r:id="rId31"/>
    <p:sldId id="319" r:id="rId32"/>
    <p:sldId id="318" r:id="rId33"/>
    <p:sldId id="320" r:id="rId34"/>
    <p:sldId id="321" r:id="rId35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85" autoAdjust="0"/>
    <p:restoredTop sz="95140" autoAdjust="0"/>
  </p:normalViewPr>
  <p:slideViewPr>
    <p:cSldViewPr snapToGrid="0">
      <p:cViewPr varScale="1">
        <p:scale>
          <a:sx n="122" d="100"/>
          <a:sy n="122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oit.co.kr/news/articleView.html?idxno=76167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svg"/><Relationship Id="rId1" Type="http://schemas.openxmlformats.org/officeDocument/2006/relationships/image" Target="../media/image8.png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oit.co.kr/news/articleView.html?idxno=76167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svg"/><Relationship Id="rId1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 rtlCol="0"/>
        <a:lstStyle/>
        <a:p>
          <a:pPr rtl="0"/>
          <a:endParaRPr lang="en-US"/>
        </a:p>
      </dgm:t>
    </dgm:pt>
    <dgm:pt modelId="{193252BB-1661-4EF1-B4B4-B609E884D6B5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ko-KR" altLang="en-US" noProof="0">
              <a:latin typeface="D2Coding ligature" panose="020B0609020101020101" pitchFamily="49" charset="-127"/>
              <a:ea typeface="D2Coding ligature" panose="020B0609020101020101" pitchFamily="49" charset="-127"/>
            </a:rPr>
            <a:t>유형별 데이터 분석</a:t>
          </a:r>
          <a:endParaRPr lang="en-US" altLang="ko-KR" noProof="0">
            <a:latin typeface="D2Coding ligature" panose="020B0609020101020101" pitchFamily="49" charset="-127"/>
            <a:ea typeface="D2Coding ligature" panose="020B0609020101020101" pitchFamily="49" charset="-127"/>
          </a:endParaRPr>
        </a:p>
      </dgm:t>
    </dgm:pt>
    <dgm:pt modelId="{5A04EF90-0F09-4424-BA8F-063E80337D8E}" type="parTrans" cxnId="{095425F3-197C-4E69-84D5-0C51196EF1C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4292CB0-011E-4706-9294-372AD5816BB9}" type="sibTrans" cxnId="{095425F3-197C-4E69-84D5-0C51196EF1C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777E161-D0DE-4D31-91FE-E2AD8AAC6AAC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n-US" altLang="ko-KR" noProof="0" dirty="0">
              <a:latin typeface="D2Coding ligature" panose="020B0609020101020101" pitchFamily="49" charset="-127"/>
              <a:ea typeface="D2Coding ligature" panose="020B0609020101020101" pitchFamily="49" charset="-127"/>
            </a:rPr>
            <a:t>6</a:t>
          </a:r>
          <a:r>
            <a:rPr lang="ko-KR" altLang="en-US" noProof="0" dirty="0">
              <a:latin typeface="D2Coding ligature" panose="020B0609020101020101" pitchFamily="49" charset="-127"/>
              <a:ea typeface="D2Coding ligature" panose="020B0609020101020101" pitchFamily="49" charset="-127"/>
            </a:rPr>
            <a:t>개월간 서울시 </a:t>
          </a:r>
          <a:r>
            <a:rPr lang="ko-KR" altLang="en-US" noProof="0" dirty="0" err="1">
              <a:latin typeface="D2Coding ligature" panose="020B0609020101020101" pitchFamily="49" charset="-127"/>
              <a:ea typeface="D2Coding ligature" panose="020B0609020101020101" pitchFamily="49" charset="-127"/>
            </a:rPr>
            <a:t>확진자</a:t>
          </a:r>
          <a:r>
            <a:rPr lang="ko-KR" altLang="en-US" noProof="0" dirty="0">
              <a:latin typeface="D2Coding ligature" panose="020B0609020101020101" pitchFamily="49" charset="-127"/>
              <a:ea typeface="D2Coding ligature" panose="020B0609020101020101" pitchFamily="49" charset="-127"/>
            </a:rPr>
            <a:t> 현황</a:t>
          </a:r>
          <a:endParaRPr lang="en-US" altLang="ko-KR" noProof="0" dirty="0">
            <a:latin typeface="D2Coding ligature" panose="020B0609020101020101" pitchFamily="49" charset="-127"/>
            <a:ea typeface="D2Coding ligature" panose="020B0609020101020101" pitchFamily="49" charset="-127"/>
          </a:endParaRPr>
        </a:p>
      </dgm:t>
    </dgm:pt>
    <dgm:pt modelId="{50E45982-4B36-4BD3-ABAD-204FBA61FF0E}" type="parTrans" cxnId="{A341BC0D-6DD3-4979-9832-08DC41068DC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B489039-8D8A-4FC2-9B37-994383FDE902}" type="sibTrans" cxnId="{A341BC0D-6DD3-4979-9832-08DC41068DC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E3938A-38FD-4C6B-BC76-DCF294EE93DC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ko-KR" altLang="en-US" noProof="0">
              <a:latin typeface="D2Coding ligature" panose="020B0609020101020101" pitchFamily="49" charset="-127"/>
              <a:ea typeface="D2Coding ligature" panose="020B0609020101020101" pitchFamily="49" charset="-127"/>
            </a:rPr>
            <a:t>군집 분석</a:t>
          </a:r>
          <a:endParaRPr lang="en-US" altLang="ko-KR" noProof="0">
            <a:latin typeface="D2Coding ligature" panose="020B0609020101020101" pitchFamily="49" charset="-127"/>
            <a:ea typeface="D2Coding ligature" panose="020B0609020101020101" pitchFamily="49" charset="-127"/>
          </a:endParaRPr>
        </a:p>
      </dgm:t>
    </dgm:pt>
    <dgm:pt modelId="{8655D1BC-F152-4DA3-90FE-11A6554E87C9}" type="parTrans" cxnId="{F1960191-6C4D-45E6-A70C-022CDEE00113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DE219E0-15AA-4B4B-9BED-F21993E27992}" type="sibTrans" cxnId="{F1960191-6C4D-45E6-A70C-022CDEE00113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472A5B1-6ED8-4038-833F-7AA96D849960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664A6B10-D5DF-4692-833B-E6F4B99D3E36}" type="pres">
      <dgm:prSet presAssocID="{193252BB-1661-4EF1-B4B4-B609E884D6B5}" presName="compNode" presStyleCnt="0"/>
      <dgm:spPr/>
    </dgm:pt>
    <dgm:pt modelId="{63613603-AE39-4FA2-8BDF-E5E611C294F2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B8367E7-D4A3-49D4-980F-7177003AB10F}" type="pres">
      <dgm:prSet presAssocID="{193252BB-1661-4EF1-B4B4-B609E884D6B5}" presName="spaceRect" presStyleCnt="0"/>
      <dgm:spPr/>
    </dgm:pt>
    <dgm:pt modelId="{8AA1E75A-C08B-412B-8188-377BFEC5698F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B0727863-D285-4D4D-AE1F-DADF9B010FCB}" type="pres">
      <dgm:prSet presAssocID="{54292CB0-011E-4706-9294-372AD5816BB9}" presName="sibTrans" presStyleCnt="0"/>
      <dgm:spPr/>
    </dgm:pt>
    <dgm:pt modelId="{D956CA78-24D0-41F7-AF13-F481C4F919F3}" type="pres">
      <dgm:prSet presAssocID="{1777E161-D0DE-4D31-91FE-E2AD8AAC6AAC}" presName="compNode" presStyleCnt="0"/>
      <dgm:spPr/>
    </dgm:pt>
    <dgm:pt modelId="{A8D756FD-75D8-4F0C-AD94-0E08FC6FB028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확인 표시"/>
        </a:ext>
      </dgm:extLst>
    </dgm:pt>
    <dgm:pt modelId="{DDE09C1A-3970-4FCF-A8DC-D943F512F2C5}" type="pres">
      <dgm:prSet presAssocID="{1777E161-D0DE-4D31-91FE-E2AD8AAC6AAC}" presName="spaceRect" presStyleCnt="0"/>
      <dgm:spPr/>
    </dgm:pt>
    <dgm:pt modelId="{A91E0E80-D21A-4F85-A5D9-FDDB725F1290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175D192A-4393-4708-9187-4C3914F4FFAA}" type="pres">
      <dgm:prSet presAssocID="{FB489039-8D8A-4FC2-9B37-994383FDE902}" presName="sibTrans" presStyleCnt="0"/>
      <dgm:spPr/>
    </dgm:pt>
    <dgm:pt modelId="{D87E17F8-F2CA-4359-816C-FDC592EB8B97}" type="pres">
      <dgm:prSet presAssocID="{A0E3938A-38FD-4C6B-BC76-DCF294EE93DC}" presName="compNode" presStyleCnt="0"/>
      <dgm:spPr/>
    </dgm:pt>
    <dgm:pt modelId="{4332EA1F-D854-4065-9DF3-BDB7BFC69DA7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ABD617A-D781-4BBD-940F-0FE7134194DE}" type="pres">
      <dgm:prSet presAssocID="{A0E3938A-38FD-4C6B-BC76-DCF294EE93DC}" presName="spaceRect" presStyleCnt="0"/>
      <dgm:spPr/>
    </dgm:pt>
    <dgm:pt modelId="{45A5665D-BCB1-4007-AB4B-AB8BDE7CFC1C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C2C4F08F-E3FB-604E-877A-ED359705A89A}" type="presOf" srcId="{34FF870C-5D9B-4878-9827-A3D8F8D3B4C3}" destId="{5472A5B1-6ED8-4038-833F-7AA96D849960}" srcOrd="0" destOrd="0" presId="urn:microsoft.com/office/officeart/2018/2/layout/Icon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3ED895B4-016C-654E-80E5-CD479A5889E6}" type="presOf" srcId="{193252BB-1661-4EF1-B4B4-B609E884D6B5}" destId="{8AA1E75A-C08B-412B-8188-377BFEC5698F}" srcOrd="0" destOrd="0" presId="urn:microsoft.com/office/officeart/2018/2/layout/IconLabelList"/>
    <dgm:cxn modelId="{15EA7AD4-7691-8A4B-A5D4-B52256F49E48}" type="presOf" srcId="{A0E3938A-38FD-4C6B-BC76-DCF294EE93DC}" destId="{45A5665D-BCB1-4007-AB4B-AB8BDE7CFC1C}" srcOrd="0" destOrd="0" presId="urn:microsoft.com/office/officeart/2018/2/layout/IconLabelList"/>
    <dgm:cxn modelId="{BB492CDA-48AD-014A-92C2-9D798D5076E0}" type="presOf" srcId="{1777E161-D0DE-4D31-91FE-E2AD8AAC6AAC}" destId="{A91E0E80-D21A-4F85-A5D9-FDDB725F1290}" srcOrd="0" destOrd="0" presId="urn:microsoft.com/office/officeart/2018/2/layout/Icon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414ACC5F-9A91-9041-AEC6-8D91B4DAD06A}" type="presParOf" srcId="{5472A5B1-6ED8-4038-833F-7AA96D849960}" destId="{664A6B10-D5DF-4692-833B-E6F4B99D3E36}" srcOrd="0" destOrd="0" presId="urn:microsoft.com/office/officeart/2018/2/layout/IconLabelList"/>
    <dgm:cxn modelId="{4E6F2B38-368A-5445-8F08-008787BE72A3}" type="presParOf" srcId="{664A6B10-D5DF-4692-833B-E6F4B99D3E36}" destId="{63613603-AE39-4FA2-8BDF-E5E611C294F2}" srcOrd="0" destOrd="0" presId="urn:microsoft.com/office/officeart/2018/2/layout/IconLabelList"/>
    <dgm:cxn modelId="{3414EAEF-E24F-394F-97F6-E5FF70F730AE}" type="presParOf" srcId="{664A6B10-D5DF-4692-833B-E6F4B99D3E36}" destId="{0B8367E7-D4A3-49D4-980F-7177003AB10F}" srcOrd="1" destOrd="0" presId="urn:microsoft.com/office/officeart/2018/2/layout/IconLabelList"/>
    <dgm:cxn modelId="{C3AD6BEF-6D56-EA49-B0A2-54935BB1A968}" type="presParOf" srcId="{664A6B10-D5DF-4692-833B-E6F4B99D3E36}" destId="{8AA1E75A-C08B-412B-8188-377BFEC5698F}" srcOrd="2" destOrd="0" presId="urn:microsoft.com/office/officeart/2018/2/layout/IconLabelList"/>
    <dgm:cxn modelId="{1ECCCDB4-5253-AC48-8124-6847CC8B6873}" type="presParOf" srcId="{5472A5B1-6ED8-4038-833F-7AA96D849960}" destId="{B0727863-D285-4D4D-AE1F-DADF9B010FCB}" srcOrd="1" destOrd="0" presId="urn:microsoft.com/office/officeart/2018/2/layout/IconLabelList"/>
    <dgm:cxn modelId="{C837766F-D9A2-9140-AAEA-E43EB50DF5CE}" type="presParOf" srcId="{5472A5B1-6ED8-4038-833F-7AA96D849960}" destId="{D956CA78-24D0-41F7-AF13-F481C4F919F3}" srcOrd="2" destOrd="0" presId="urn:microsoft.com/office/officeart/2018/2/layout/IconLabelList"/>
    <dgm:cxn modelId="{A64EF76F-DDBB-BA49-BB9F-B3E444363319}" type="presParOf" srcId="{D956CA78-24D0-41F7-AF13-F481C4F919F3}" destId="{A8D756FD-75D8-4F0C-AD94-0E08FC6FB028}" srcOrd="0" destOrd="0" presId="urn:microsoft.com/office/officeart/2018/2/layout/IconLabelList"/>
    <dgm:cxn modelId="{D3CC87BB-2D91-9743-B6A5-2A76912718C6}" type="presParOf" srcId="{D956CA78-24D0-41F7-AF13-F481C4F919F3}" destId="{DDE09C1A-3970-4FCF-A8DC-D943F512F2C5}" srcOrd="1" destOrd="0" presId="urn:microsoft.com/office/officeart/2018/2/layout/IconLabelList"/>
    <dgm:cxn modelId="{2E33B315-21EA-CE41-B9BC-97A5BF8907DB}" type="presParOf" srcId="{D956CA78-24D0-41F7-AF13-F481C4F919F3}" destId="{A91E0E80-D21A-4F85-A5D9-FDDB725F1290}" srcOrd="2" destOrd="0" presId="urn:microsoft.com/office/officeart/2018/2/layout/IconLabelList"/>
    <dgm:cxn modelId="{241E9115-035A-EF42-91D8-50C53BE5F4C6}" type="presParOf" srcId="{5472A5B1-6ED8-4038-833F-7AA96D849960}" destId="{175D192A-4393-4708-9187-4C3914F4FFAA}" srcOrd="3" destOrd="0" presId="urn:microsoft.com/office/officeart/2018/2/layout/IconLabelList"/>
    <dgm:cxn modelId="{DAC80D80-43A5-F042-8B8C-F201CCB96BEA}" type="presParOf" srcId="{5472A5B1-6ED8-4038-833F-7AA96D849960}" destId="{D87E17F8-F2CA-4359-816C-FDC592EB8B97}" srcOrd="4" destOrd="0" presId="urn:microsoft.com/office/officeart/2018/2/layout/IconLabelList"/>
    <dgm:cxn modelId="{1C3554D7-8F58-1E4B-A88A-21B1CE4B45A3}" type="presParOf" srcId="{D87E17F8-F2CA-4359-816C-FDC592EB8B97}" destId="{4332EA1F-D854-4065-9DF3-BDB7BFC69DA7}" srcOrd="0" destOrd="0" presId="urn:microsoft.com/office/officeart/2018/2/layout/IconLabelList"/>
    <dgm:cxn modelId="{07BA17FF-939B-5743-8AAC-E131F31BE33A}" type="presParOf" srcId="{D87E17F8-F2CA-4359-816C-FDC592EB8B97}" destId="{4ABD617A-D781-4BBD-940F-0FE7134194DE}" srcOrd="1" destOrd="0" presId="urn:microsoft.com/office/officeart/2018/2/layout/IconLabelList"/>
    <dgm:cxn modelId="{32799F91-1C23-6A4D-86E3-1A17A6E80BAC}" type="presParOf" srcId="{D87E17F8-F2CA-4359-816C-FDC592EB8B97}" destId="{45A5665D-BCB1-4007-AB4B-AB8BDE7CFC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3A5FCA-2E2A-4F2C-BB4D-07A5C39B0BD3}" type="doc">
      <dgm:prSet loTypeId="urn:microsoft.com/office/officeart/2005/8/layout/h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43CA0A0-AFAC-4463-B924-007E7BFEE9F9}">
      <dgm:prSet/>
      <dgm:spPr/>
      <dgm:t>
        <a:bodyPr/>
        <a:lstStyle/>
        <a:p>
          <a:r>
            <a:rPr lang="ko-KR" b="0" i="0" baseline="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rPr>
            <a:t>자녀와 부모에 대한 부양을 동시에 짊어짐</a:t>
          </a:r>
          <a:endParaRPr lang="en-US" b="0" i="0" dirty="0">
            <a:latin typeface="Apple SD Gothic Neo UltraLight" panose="02000300000000000000" pitchFamily="2" charset="-127"/>
            <a:ea typeface="Apple SD Gothic Neo UltraLight" panose="02000300000000000000" pitchFamily="2" charset="-127"/>
          </a:endParaRPr>
        </a:p>
      </dgm:t>
    </dgm:pt>
    <dgm:pt modelId="{C7DBE325-7D11-40F1-BCEB-FBA6F7A0CA3F}" type="parTrans" cxnId="{3B9E36CC-F9BC-4917-9386-CE03088A56E4}">
      <dgm:prSet/>
      <dgm:spPr/>
      <dgm:t>
        <a:bodyPr/>
        <a:lstStyle/>
        <a:p>
          <a:endParaRPr lang="en-US"/>
        </a:p>
      </dgm:t>
    </dgm:pt>
    <dgm:pt modelId="{04425570-4B93-45AC-B559-535747A7E4D2}" type="sibTrans" cxnId="{3B9E36CC-F9BC-4917-9386-CE03088A56E4}">
      <dgm:prSet/>
      <dgm:spPr/>
      <dgm:t>
        <a:bodyPr/>
        <a:lstStyle/>
        <a:p>
          <a:endParaRPr lang="en-US"/>
        </a:p>
      </dgm:t>
    </dgm:pt>
    <dgm:pt modelId="{48795588-652E-4007-8C24-2CAECA090074}">
      <dgm:prSet/>
      <dgm:spPr/>
      <dgm:t>
        <a:bodyPr/>
        <a:lstStyle/>
        <a:p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50·60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세대는 젊은 세대 대비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 ‘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가족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’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에 대한 관심이 크고 넓은 편이고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, 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자녀와 부모에 대한 부양을 동시에 하고 있어 금전적인 고민도 큰 것으로 나타났다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. 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한국보건사회연구원의 보고서에 따르면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, 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우리나라 중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·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장년층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(45~64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세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) 10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명 중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 4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명은 노부모와 미혼 </a:t>
          </a:r>
          <a:r>
            <a:rPr lang="ko-KR" b="0" i="1" baseline="0" dirty="0" err="1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성인자녀를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 동시에 부양하며 부양비로만 월 평균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 103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만원을 부담하고 있다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.</a:t>
          </a:r>
          <a:endParaRPr lang="en-US" b="0" i="1" dirty="0">
            <a:latin typeface="Apple SD Gothic Neo Thin" panose="02000300000000000000" pitchFamily="2" charset="-127"/>
            <a:ea typeface="Apple SD Gothic Neo Thin" panose="02000300000000000000" pitchFamily="2" charset="-127"/>
          </a:endParaRPr>
        </a:p>
      </dgm:t>
    </dgm:pt>
    <dgm:pt modelId="{735B53EF-9CAB-467D-8729-74C8B492BE09}" type="parTrans" cxnId="{109FED5B-0D46-4F43-B284-4A44C6D1A83B}">
      <dgm:prSet/>
      <dgm:spPr/>
      <dgm:t>
        <a:bodyPr/>
        <a:lstStyle/>
        <a:p>
          <a:endParaRPr lang="en-US"/>
        </a:p>
      </dgm:t>
    </dgm:pt>
    <dgm:pt modelId="{7489FDFB-52FB-458F-A8D1-D804D81EB8F6}" type="sibTrans" cxnId="{109FED5B-0D46-4F43-B284-4A44C6D1A83B}">
      <dgm:prSet/>
      <dgm:spPr/>
      <dgm:t>
        <a:bodyPr/>
        <a:lstStyle/>
        <a:p>
          <a:endParaRPr lang="en-US"/>
        </a:p>
      </dgm:t>
    </dgm:pt>
    <dgm:pt modelId="{3D6162D1-B830-4B61-AF42-7701A3237B02}">
      <dgm:prSet/>
      <dgm:spPr/>
      <dgm:t>
        <a:bodyPr/>
        <a:lstStyle/>
        <a:p>
          <a:r>
            <a:rPr lang="ko-KR" b="0" i="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출처</a:t>
          </a:r>
          <a:r>
            <a:rPr lang="en-US" b="0" i="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: </a:t>
          </a:r>
          <a:r>
            <a:rPr lang="en-US" b="0" i="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  <a:hlinkClick xmlns:r="http://schemas.openxmlformats.org/officeDocument/2006/relationships" r:id="rId1"/>
            </a:rPr>
            <a:t>https://www.koit.co.kr/news/articleView.html?idxno=76167</a:t>
          </a:r>
          <a:endParaRPr lang="en-US" b="0" i="0" dirty="0">
            <a:latin typeface="Apple SD Gothic Neo Thin" panose="02000300000000000000" pitchFamily="2" charset="-127"/>
            <a:ea typeface="Apple SD Gothic Neo Thin" panose="02000300000000000000" pitchFamily="2" charset="-127"/>
          </a:endParaRPr>
        </a:p>
      </dgm:t>
    </dgm:pt>
    <dgm:pt modelId="{90F5F04C-27DE-4EE3-A595-4A8CC5CFE714}" type="parTrans" cxnId="{85D09F11-2750-4B87-88CF-FFB84264F5F7}">
      <dgm:prSet/>
      <dgm:spPr/>
      <dgm:t>
        <a:bodyPr/>
        <a:lstStyle/>
        <a:p>
          <a:endParaRPr lang="en-US"/>
        </a:p>
      </dgm:t>
    </dgm:pt>
    <dgm:pt modelId="{8BF24136-3341-4C21-B28A-DD6C077D8E2B}" type="sibTrans" cxnId="{85D09F11-2750-4B87-88CF-FFB84264F5F7}">
      <dgm:prSet/>
      <dgm:spPr/>
      <dgm:t>
        <a:bodyPr/>
        <a:lstStyle/>
        <a:p>
          <a:endParaRPr lang="en-US"/>
        </a:p>
      </dgm:t>
    </dgm:pt>
    <dgm:pt modelId="{24937BC2-3394-45C2-A7FE-D69AC7E35EE6}">
      <dgm:prSet/>
      <dgm:spPr/>
      <dgm:t>
        <a:bodyPr/>
        <a:lstStyle/>
        <a:p>
          <a:r>
            <a:rPr lang="en-US" b="0" i="0" baseline="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rPr>
            <a:t>50</a:t>
          </a:r>
          <a:r>
            <a:rPr lang="ko-KR" b="0" i="0" baseline="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rPr>
            <a:t>대의 부채가 가장 큼</a:t>
          </a:r>
          <a:endParaRPr lang="en-US" b="0" i="0" dirty="0">
            <a:latin typeface="Apple SD Gothic Neo UltraLight" panose="02000300000000000000" pitchFamily="2" charset="-127"/>
            <a:ea typeface="Apple SD Gothic Neo UltraLight" panose="02000300000000000000" pitchFamily="2" charset="-127"/>
          </a:endParaRPr>
        </a:p>
      </dgm:t>
    </dgm:pt>
    <dgm:pt modelId="{5A592417-EEF1-46FF-BFC7-4AF1922E5180}" type="parTrans" cxnId="{A26D5E00-940F-48F8-BF3C-F74B4A05D3BD}">
      <dgm:prSet/>
      <dgm:spPr/>
      <dgm:t>
        <a:bodyPr/>
        <a:lstStyle/>
        <a:p>
          <a:endParaRPr lang="en-US"/>
        </a:p>
      </dgm:t>
    </dgm:pt>
    <dgm:pt modelId="{30CC8FD2-6D05-45AA-A56C-1EEC5A837275}" type="sibTrans" cxnId="{A26D5E00-940F-48F8-BF3C-F74B4A05D3BD}">
      <dgm:prSet/>
      <dgm:spPr/>
      <dgm:t>
        <a:bodyPr/>
        <a:lstStyle/>
        <a:p>
          <a:endParaRPr lang="en-US"/>
        </a:p>
      </dgm:t>
    </dgm:pt>
    <dgm:pt modelId="{FF78C77E-4D5A-4FA9-8313-C24D59FC3A28}">
      <dgm:prSet/>
      <dgm:spPr/>
      <dgm:t>
        <a:bodyPr/>
        <a:lstStyle/>
        <a:p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통계청 가계금융복지조사를 통해 연령대별 평균 부채를 조사한 결과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, 50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대가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 8469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만원으로 가장 컸고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, 40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대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(8173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만원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), 60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대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(7353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만원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) 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순으로 분석됐다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. 5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년 전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(2012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년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) 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대비 부채 증가율은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 60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대가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 54.1%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로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, </a:t>
          </a:r>
          <a:r>
            <a:rPr lang="ko-KR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모든 연령대에 비해 가장 큰 폭으로 증가했다</a:t>
          </a:r>
          <a:r>
            <a:rPr lang="en-US" b="0" i="1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.</a:t>
          </a:r>
          <a:endParaRPr lang="en-US" b="0" i="1" dirty="0">
            <a:latin typeface="Apple SD Gothic Neo Thin" panose="02000300000000000000" pitchFamily="2" charset="-127"/>
            <a:ea typeface="Apple SD Gothic Neo Thin" panose="02000300000000000000" pitchFamily="2" charset="-127"/>
          </a:endParaRPr>
        </a:p>
      </dgm:t>
    </dgm:pt>
    <dgm:pt modelId="{864120D6-B42C-4983-B63F-905093A8E267}" type="parTrans" cxnId="{9B21D999-31DB-42B4-89E6-87C6A689EF1A}">
      <dgm:prSet/>
      <dgm:spPr/>
      <dgm:t>
        <a:bodyPr/>
        <a:lstStyle/>
        <a:p>
          <a:endParaRPr lang="en-US"/>
        </a:p>
      </dgm:t>
    </dgm:pt>
    <dgm:pt modelId="{7A66C8E9-EEF5-455E-AF83-E0AB29ABCE8D}" type="sibTrans" cxnId="{9B21D999-31DB-42B4-89E6-87C6A689EF1A}">
      <dgm:prSet/>
      <dgm:spPr/>
      <dgm:t>
        <a:bodyPr/>
        <a:lstStyle/>
        <a:p>
          <a:endParaRPr lang="en-US"/>
        </a:p>
      </dgm:t>
    </dgm:pt>
    <dgm:pt modelId="{86DD80D6-00E7-40BB-A1C5-19CF157A0487}">
      <dgm:prSet/>
      <dgm:spPr/>
      <dgm:t>
        <a:bodyPr/>
        <a:lstStyle/>
        <a:p>
          <a:r>
            <a:rPr lang="ko-KR" b="0" i="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출처</a:t>
          </a:r>
          <a:r>
            <a:rPr lang="en-US" b="0" i="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: </a:t>
          </a:r>
          <a:r>
            <a:rPr lang="en-US" b="0" i="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  <a:hlinkClick xmlns:r="http://schemas.openxmlformats.org/officeDocument/2006/relationships" r:id="rId1"/>
            </a:rPr>
            <a:t>https://www.koit.co.kr/news/articleView.html?idxno=76167</a:t>
          </a:r>
          <a:endParaRPr lang="en-US" b="0" i="0" dirty="0">
            <a:latin typeface="Apple SD Gothic Neo Thin" panose="02000300000000000000" pitchFamily="2" charset="-127"/>
            <a:ea typeface="Apple SD Gothic Neo Thin" panose="02000300000000000000" pitchFamily="2" charset="-127"/>
          </a:endParaRPr>
        </a:p>
      </dgm:t>
    </dgm:pt>
    <dgm:pt modelId="{312544EF-755F-48D1-83B9-F90FBBB7BCEA}" type="parTrans" cxnId="{1584408C-07C2-42DF-BD85-AF63D96F3854}">
      <dgm:prSet/>
      <dgm:spPr/>
      <dgm:t>
        <a:bodyPr/>
        <a:lstStyle/>
        <a:p>
          <a:endParaRPr lang="en-US"/>
        </a:p>
      </dgm:t>
    </dgm:pt>
    <dgm:pt modelId="{84E979B7-5ED5-4DAE-AEE8-33754771AA03}" type="sibTrans" cxnId="{1584408C-07C2-42DF-BD85-AF63D96F3854}">
      <dgm:prSet/>
      <dgm:spPr/>
      <dgm:t>
        <a:bodyPr/>
        <a:lstStyle/>
        <a:p>
          <a:endParaRPr lang="en-US"/>
        </a:p>
      </dgm:t>
    </dgm:pt>
    <dgm:pt modelId="{7E1A5ADC-C581-0942-907B-A9863156C795}">
      <dgm:prSet/>
      <dgm:spPr/>
      <dgm:t>
        <a:bodyPr/>
        <a:lstStyle/>
        <a:p>
          <a:endParaRPr lang="en-US" b="0" i="1" dirty="0">
            <a:latin typeface="Apple SD Gothic Neo Thin" panose="02000300000000000000" pitchFamily="2" charset="-127"/>
            <a:ea typeface="Apple SD Gothic Neo Thin" panose="02000300000000000000" pitchFamily="2" charset="-127"/>
          </a:endParaRPr>
        </a:p>
      </dgm:t>
    </dgm:pt>
    <dgm:pt modelId="{02B579A0-CE56-B046-819A-CE0A311A2086}" type="parTrans" cxnId="{5FDF8A74-E1E8-8141-B8DC-A42B603E08FD}">
      <dgm:prSet/>
      <dgm:spPr/>
      <dgm:t>
        <a:bodyPr/>
        <a:lstStyle/>
        <a:p>
          <a:pPr latinLnBrk="1"/>
          <a:endParaRPr lang="ko-KR" altLang="en-US"/>
        </a:p>
      </dgm:t>
    </dgm:pt>
    <dgm:pt modelId="{0F9FABD1-86F1-434A-A52F-0FCFC3E125E0}" type="sibTrans" cxnId="{5FDF8A74-E1E8-8141-B8DC-A42B603E08FD}">
      <dgm:prSet/>
      <dgm:spPr/>
      <dgm:t>
        <a:bodyPr/>
        <a:lstStyle/>
        <a:p>
          <a:pPr latinLnBrk="1"/>
          <a:endParaRPr lang="ko-KR" altLang="en-US"/>
        </a:p>
      </dgm:t>
    </dgm:pt>
    <dgm:pt modelId="{9A770445-1C84-B840-A082-54A82419C054}">
      <dgm:prSet/>
      <dgm:spPr/>
      <dgm:t>
        <a:bodyPr/>
        <a:lstStyle/>
        <a:p>
          <a:endParaRPr lang="en-US" b="0" i="1" dirty="0">
            <a:latin typeface="Apple SD Gothic Neo Thin" panose="02000300000000000000" pitchFamily="2" charset="-127"/>
            <a:ea typeface="Apple SD Gothic Neo Thin" panose="02000300000000000000" pitchFamily="2" charset="-127"/>
          </a:endParaRPr>
        </a:p>
      </dgm:t>
    </dgm:pt>
    <dgm:pt modelId="{F8DFE573-91EB-E546-A2B3-F1C63B86063C}" type="parTrans" cxnId="{42301332-4D7C-E14C-AABA-BB06339C3D59}">
      <dgm:prSet/>
      <dgm:spPr/>
      <dgm:t>
        <a:bodyPr/>
        <a:lstStyle/>
        <a:p>
          <a:pPr latinLnBrk="1"/>
          <a:endParaRPr lang="ko-KR" altLang="en-US"/>
        </a:p>
      </dgm:t>
    </dgm:pt>
    <dgm:pt modelId="{7846B5F2-9BF9-1D45-AB72-266F2ECBB711}" type="sibTrans" cxnId="{42301332-4D7C-E14C-AABA-BB06339C3D59}">
      <dgm:prSet/>
      <dgm:spPr/>
      <dgm:t>
        <a:bodyPr/>
        <a:lstStyle/>
        <a:p>
          <a:pPr latinLnBrk="1"/>
          <a:endParaRPr lang="ko-KR" altLang="en-US"/>
        </a:p>
      </dgm:t>
    </dgm:pt>
    <dgm:pt modelId="{6DC5F04D-75E4-614A-AA6E-9B21FA1D9F28}" type="pres">
      <dgm:prSet presAssocID="{3C3A5FCA-2E2A-4F2C-BB4D-07A5C39B0BD3}" presName="Name0" presStyleCnt="0">
        <dgm:presLayoutVars>
          <dgm:dir/>
          <dgm:animLvl val="lvl"/>
          <dgm:resizeHandles val="exact"/>
        </dgm:presLayoutVars>
      </dgm:prSet>
      <dgm:spPr/>
    </dgm:pt>
    <dgm:pt modelId="{C3DD71F5-9FFC-E74B-8649-E737690297D6}" type="pres">
      <dgm:prSet presAssocID="{643CA0A0-AFAC-4463-B924-007E7BFEE9F9}" presName="composite" presStyleCnt="0"/>
      <dgm:spPr/>
    </dgm:pt>
    <dgm:pt modelId="{B7480115-71E4-7F42-9FB6-2D34D7E173A1}" type="pres">
      <dgm:prSet presAssocID="{643CA0A0-AFAC-4463-B924-007E7BFEE9F9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B665C31-DEB5-F84C-91D0-281F5EFD434C}" type="pres">
      <dgm:prSet presAssocID="{643CA0A0-AFAC-4463-B924-007E7BFEE9F9}" presName="desTx" presStyleLbl="alignAccFollowNode1" presStyleIdx="0" presStyleCnt="2">
        <dgm:presLayoutVars>
          <dgm:bulletEnabled val="1"/>
        </dgm:presLayoutVars>
      </dgm:prSet>
      <dgm:spPr/>
    </dgm:pt>
    <dgm:pt modelId="{9A9CEEAE-9026-E341-AD9A-C8E9EECCE320}" type="pres">
      <dgm:prSet presAssocID="{04425570-4B93-45AC-B559-535747A7E4D2}" presName="space" presStyleCnt="0"/>
      <dgm:spPr/>
    </dgm:pt>
    <dgm:pt modelId="{22463EEA-0CE7-7940-9C33-4A5597077459}" type="pres">
      <dgm:prSet presAssocID="{24937BC2-3394-45C2-A7FE-D69AC7E35EE6}" presName="composite" presStyleCnt="0"/>
      <dgm:spPr/>
    </dgm:pt>
    <dgm:pt modelId="{3851B9DC-787F-EB40-8239-4389D78AD046}" type="pres">
      <dgm:prSet presAssocID="{24937BC2-3394-45C2-A7FE-D69AC7E35EE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E907CD7-147B-C644-849A-D81AAA76BC59}" type="pres">
      <dgm:prSet presAssocID="{24937BC2-3394-45C2-A7FE-D69AC7E35EE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26D5E00-940F-48F8-BF3C-F74B4A05D3BD}" srcId="{3C3A5FCA-2E2A-4F2C-BB4D-07A5C39B0BD3}" destId="{24937BC2-3394-45C2-A7FE-D69AC7E35EE6}" srcOrd="1" destOrd="0" parTransId="{5A592417-EEF1-46FF-BFC7-4AF1922E5180}" sibTransId="{30CC8FD2-6D05-45AA-A56C-1EEC5A837275}"/>
    <dgm:cxn modelId="{33557F0D-73B1-FD4C-9D56-BA469F43035B}" type="presOf" srcId="{7E1A5ADC-C581-0942-907B-A9863156C795}" destId="{EE907CD7-147B-C644-849A-D81AAA76BC59}" srcOrd="0" destOrd="1" presId="urn:microsoft.com/office/officeart/2005/8/layout/hList1"/>
    <dgm:cxn modelId="{85D09F11-2750-4B87-88CF-FFB84264F5F7}" srcId="{9A770445-1C84-B840-A082-54A82419C054}" destId="{3D6162D1-B830-4B61-AF42-7701A3237B02}" srcOrd="0" destOrd="0" parTransId="{90F5F04C-27DE-4EE3-A595-4A8CC5CFE714}" sibTransId="{8BF24136-3341-4C21-B28A-DD6C077D8E2B}"/>
    <dgm:cxn modelId="{42301332-4D7C-E14C-AABA-BB06339C3D59}" srcId="{643CA0A0-AFAC-4463-B924-007E7BFEE9F9}" destId="{9A770445-1C84-B840-A082-54A82419C054}" srcOrd="1" destOrd="0" parTransId="{F8DFE573-91EB-E546-A2B3-F1C63B86063C}" sibTransId="{7846B5F2-9BF9-1D45-AB72-266F2ECBB711}"/>
    <dgm:cxn modelId="{DD424F3B-8D16-E64C-ACE3-5D9780527FF7}" type="presOf" srcId="{643CA0A0-AFAC-4463-B924-007E7BFEE9F9}" destId="{B7480115-71E4-7F42-9FB6-2D34D7E173A1}" srcOrd="0" destOrd="0" presId="urn:microsoft.com/office/officeart/2005/8/layout/hList1"/>
    <dgm:cxn modelId="{109FED5B-0D46-4F43-B284-4A44C6D1A83B}" srcId="{643CA0A0-AFAC-4463-B924-007E7BFEE9F9}" destId="{48795588-652E-4007-8C24-2CAECA090074}" srcOrd="0" destOrd="0" parTransId="{735B53EF-9CAB-467D-8729-74C8B492BE09}" sibTransId="{7489FDFB-52FB-458F-A8D1-D804D81EB8F6}"/>
    <dgm:cxn modelId="{E71C824F-5256-EC41-948A-6E50236BC194}" type="presOf" srcId="{86DD80D6-00E7-40BB-A1C5-19CF157A0487}" destId="{EE907CD7-147B-C644-849A-D81AAA76BC59}" srcOrd="0" destOrd="2" presId="urn:microsoft.com/office/officeart/2005/8/layout/hList1"/>
    <dgm:cxn modelId="{5FDF8A74-E1E8-8141-B8DC-A42B603E08FD}" srcId="{24937BC2-3394-45C2-A7FE-D69AC7E35EE6}" destId="{7E1A5ADC-C581-0942-907B-A9863156C795}" srcOrd="1" destOrd="0" parTransId="{02B579A0-CE56-B046-819A-CE0A311A2086}" sibTransId="{0F9FABD1-86F1-434A-A52F-0FCFC3E125E0}"/>
    <dgm:cxn modelId="{E7E6BF89-D1A8-D142-A018-6809DA94B7E5}" type="presOf" srcId="{24937BC2-3394-45C2-A7FE-D69AC7E35EE6}" destId="{3851B9DC-787F-EB40-8239-4389D78AD046}" srcOrd="0" destOrd="0" presId="urn:microsoft.com/office/officeart/2005/8/layout/hList1"/>
    <dgm:cxn modelId="{1584408C-07C2-42DF-BD85-AF63D96F3854}" srcId="{7E1A5ADC-C581-0942-907B-A9863156C795}" destId="{86DD80D6-00E7-40BB-A1C5-19CF157A0487}" srcOrd="0" destOrd="0" parTransId="{312544EF-755F-48D1-83B9-F90FBBB7BCEA}" sibTransId="{84E979B7-5ED5-4DAE-AEE8-33754771AA03}"/>
    <dgm:cxn modelId="{CABD7B93-A132-7A49-B78C-1156425D8D6A}" type="presOf" srcId="{FF78C77E-4D5A-4FA9-8313-C24D59FC3A28}" destId="{EE907CD7-147B-C644-849A-D81AAA76BC59}" srcOrd="0" destOrd="0" presId="urn:microsoft.com/office/officeart/2005/8/layout/hList1"/>
    <dgm:cxn modelId="{9B21D999-31DB-42B4-89E6-87C6A689EF1A}" srcId="{24937BC2-3394-45C2-A7FE-D69AC7E35EE6}" destId="{FF78C77E-4D5A-4FA9-8313-C24D59FC3A28}" srcOrd="0" destOrd="0" parTransId="{864120D6-B42C-4983-B63F-905093A8E267}" sibTransId="{7A66C8E9-EEF5-455E-AF83-E0AB29ABCE8D}"/>
    <dgm:cxn modelId="{D334F9BC-DFA6-524C-9984-10D8FF5B693B}" type="presOf" srcId="{3D6162D1-B830-4B61-AF42-7701A3237B02}" destId="{EB665C31-DEB5-F84C-91D0-281F5EFD434C}" srcOrd="0" destOrd="2" presId="urn:microsoft.com/office/officeart/2005/8/layout/hList1"/>
    <dgm:cxn modelId="{3B9E36CC-F9BC-4917-9386-CE03088A56E4}" srcId="{3C3A5FCA-2E2A-4F2C-BB4D-07A5C39B0BD3}" destId="{643CA0A0-AFAC-4463-B924-007E7BFEE9F9}" srcOrd="0" destOrd="0" parTransId="{C7DBE325-7D11-40F1-BCEB-FBA6F7A0CA3F}" sibTransId="{04425570-4B93-45AC-B559-535747A7E4D2}"/>
    <dgm:cxn modelId="{DA3B0CCF-6CEE-B441-BE8C-56C5644BF911}" type="presOf" srcId="{9A770445-1C84-B840-A082-54A82419C054}" destId="{EB665C31-DEB5-F84C-91D0-281F5EFD434C}" srcOrd="0" destOrd="1" presId="urn:microsoft.com/office/officeart/2005/8/layout/hList1"/>
    <dgm:cxn modelId="{222644D9-534D-D949-B0FF-04429799BEC7}" type="presOf" srcId="{3C3A5FCA-2E2A-4F2C-BB4D-07A5C39B0BD3}" destId="{6DC5F04D-75E4-614A-AA6E-9B21FA1D9F28}" srcOrd="0" destOrd="0" presId="urn:microsoft.com/office/officeart/2005/8/layout/hList1"/>
    <dgm:cxn modelId="{FC415AF4-A438-A745-87A8-E962AF0F20E1}" type="presOf" srcId="{48795588-652E-4007-8C24-2CAECA090074}" destId="{EB665C31-DEB5-F84C-91D0-281F5EFD434C}" srcOrd="0" destOrd="0" presId="urn:microsoft.com/office/officeart/2005/8/layout/hList1"/>
    <dgm:cxn modelId="{8C01AB95-DCAA-B340-957C-E4831D1F8CE0}" type="presParOf" srcId="{6DC5F04D-75E4-614A-AA6E-9B21FA1D9F28}" destId="{C3DD71F5-9FFC-E74B-8649-E737690297D6}" srcOrd="0" destOrd="0" presId="urn:microsoft.com/office/officeart/2005/8/layout/hList1"/>
    <dgm:cxn modelId="{24B8750A-52B6-BC45-AE28-33BC3A8E4EC0}" type="presParOf" srcId="{C3DD71F5-9FFC-E74B-8649-E737690297D6}" destId="{B7480115-71E4-7F42-9FB6-2D34D7E173A1}" srcOrd="0" destOrd="0" presId="urn:microsoft.com/office/officeart/2005/8/layout/hList1"/>
    <dgm:cxn modelId="{E20210A9-C96A-DA43-9956-BABA50AC1DD3}" type="presParOf" srcId="{C3DD71F5-9FFC-E74B-8649-E737690297D6}" destId="{EB665C31-DEB5-F84C-91D0-281F5EFD434C}" srcOrd="1" destOrd="0" presId="urn:microsoft.com/office/officeart/2005/8/layout/hList1"/>
    <dgm:cxn modelId="{2BB6D7AC-20AD-0A48-9F75-FE5CDFD8E9AA}" type="presParOf" srcId="{6DC5F04D-75E4-614A-AA6E-9B21FA1D9F28}" destId="{9A9CEEAE-9026-E341-AD9A-C8E9EECCE320}" srcOrd="1" destOrd="0" presId="urn:microsoft.com/office/officeart/2005/8/layout/hList1"/>
    <dgm:cxn modelId="{C6281182-15EF-7244-B3F6-0412600E6FF1}" type="presParOf" srcId="{6DC5F04D-75E4-614A-AA6E-9B21FA1D9F28}" destId="{22463EEA-0CE7-7940-9C33-4A5597077459}" srcOrd="2" destOrd="0" presId="urn:microsoft.com/office/officeart/2005/8/layout/hList1"/>
    <dgm:cxn modelId="{69702A77-8F98-694F-B057-B511CDE667D2}" type="presParOf" srcId="{22463EEA-0CE7-7940-9C33-4A5597077459}" destId="{3851B9DC-787F-EB40-8239-4389D78AD046}" srcOrd="0" destOrd="0" presId="urn:microsoft.com/office/officeart/2005/8/layout/hList1"/>
    <dgm:cxn modelId="{49FFE5B7-453E-8D4B-A929-E0B2B0687968}" type="presParOf" srcId="{22463EEA-0CE7-7940-9C33-4A5597077459}" destId="{EE907CD7-147B-C644-849A-D81AAA76BC5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ED107B-A6B1-4F07-A3E2-2E69836FEA1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21F9969-8183-433A-99AC-D80087CBAD22}">
      <dgm:prSet/>
      <dgm:spPr/>
      <dgm:t>
        <a:bodyPr/>
        <a:lstStyle/>
        <a:p>
          <a:r>
            <a:rPr lang="en-US" baseline="0" dirty="0"/>
            <a:t>20</a:t>
          </a:r>
          <a:r>
            <a:rPr lang="ko-KR" baseline="0" dirty="0"/>
            <a:t>대와 </a:t>
          </a:r>
          <a:r>
            <a:rPr lang="en-US" baseline="0" dirty="0"/>
            <a:t>50</a:t>
          </a:r>
          <a:r>
            <a:rPr lang="ko-KR" baseline="0" dirty="0"/>
            <a:t>대가 </a:t>
          </a:r>
          <a:r>
            <a:rPr lang="ko-KR" baseline="0" dirty="0" err="1"/>
            <a:t>확진자</a:t>
          </a:r>
          <a:r>
            <a:rPr lang="ko-KR" baseline="0" dirty="0"/>
            <a:t> 수의 비중이 가장 많고</a:t>
          </a:r>
          <a:r>
            <a:rPr lang="en-US" baseline="0" dirty="0"/>
            <a:t>,</a:t>
          </a:r>
          <a:r>
            <a:rPr lang="ko-KR" baseline="0" dirty="0"/>
            <a:t> 이들 대부분은 집단 감염에 노출되어 있음</a:t>
          </a:r>
          <a:r>
            <a:rPr lang="en-US" baseline="0" dirty="0"/>
            <a:t>. </a:t>
          </a:r>
          <a:r>
            <a:rPr lang="ko-KR" baseline="0" dirty="0"/>
            <a:t>집단 감염은</a:t>
          </a:r>
          <a:r>
            <a:rPr lang="en-US" altLang="ko-KR" baseline="0" dirty="0"/>
            <a:t> </a:t>
          </a:r>
          <a:r>
            <a:rPr lang="ko-KR" baseline="0" dirty="0"/>
            <a:t>다른 감염 경로에 비해 회복 속도가 </a:t>
          </a:r>
          <a:r>
            <a:rPr lang="ko-KR" altLang="en-US" baseline="0" dirty="0"/>
            <a:t>더 </a:t>
          </a:r>
          <a:r>
            <a:rPr lang="ko-KR" baseline="0" dirty="0"/>
            <a:t>느리며</a:t>
          </a:r>
          <a:r>
            <a:rPr lang="en-US" baseline="0" dirty="0"/>
            <a:t>, </a:t>
          </a:r>
          <a:r>
            <a:rPr lang="ko-KR" baseline="0" dirty="0"/>
            <a:t>확산 양상이 </a:t>
          </a:r>
          <a:r>
            <a:rPr lang="ko-KR" altLang="en-US" baseline="0" dirty="0"/>
            <a:t>더 </a:t>
          </a:r>
          <a:r>
            <a:rPr lang="ko-KR" baseline="0" dirty="0"/>
            <a:t>다양함</a:t>
          </a:r>
          <a:r>
            <a:rPr lang="en-US" altLang="ko-KR" baseline="0" dirty="0"/>
            <a:t>.</a:t>
          </a:r>
          <a:endParaRPr lang="en-US" dirty="0"/>
        </a:p>
      </dgm:t>
    </dgm:pt>
    <dgm:pt modelId="{EBFD2A7B-28DC-42BC-B670-36ECC4AE46C7}" type="parTrans" cxnId="{F57746C5-D45A-4B64-81F3-900488FC064C}">
      <dgm:prSet/>
      <dgm:spPr/>
      <dgm:t>
        <a:bodyPr/>
        <a:lstStyle/>
        <a:p>
          <a:endParaRPr lang="en-US"/>
        </a:p>
      </dgm:t>
    </dgm:pt>
    <dgm:pt modelId="{FE8419F3-F016-4772-B4A3-B283382893AF}" type="sibTrans" cxnId="{F57746C5-D45A-4B64-81F3-900488FC064C}">
      <dgm:prSet/>
      <dgm:spPr/>
      <dgm:t>
        <a:bodyPr/>
        <a:lstStyle/>
        <a:p>
          <a:endParaRPr lang="en-US"/>
        </a:p>
      </dgm:t>
    </dgm:pt>
    <dgm:pt modelId="{76B9E64F-D9E1-48D4-8E46-E02A73A6EFAA}">
      <dgm:prSet/>
      <dgm:spPr/>
      <dgm:t>
        <a:bodyPr/>
        <a:lstStyle/>
        <a:p>
          <a:r>
            <a:rPr lang="ko-KR" baseline="0" dirty="0"/>
            <a:t>따라서 정부의 사회적 거리 두기를 통한 집단적으로 이뤄지는 모임을 제한하는 것은 바람직하다고 볼 수 있음</a:t>
          </a:r>
          <a:r>
            <a:rPr lang="en-US" baseline="0" dirty="0"/>
            <a:t>. </a:t>
          </a:r>
          <a:r>
            <a:rPr lang="ko-KR" baseline="0" dirty="0"/>
            <a:t>이에 따라 비대면 산업 증진에 대한 필요성이 대두됨</a:t>
          </a:r>
          <a:r>
            <a:rPr lang="en-US" baseline="0" dirty="0"/>
            <a:t>.</a:t>
          </a:r>
          <a:endParaRPr lang="en-US" dirty="0"/>
        </a:p>
      </dgm:t>
    </dgm:pt>
    <dgm:pt modelId="{87ECE4AC-F6AB-4D81-9CA9-526BA5EB1F0D}" type="parTrans" cxnId="{922291EF-4955-4424-B741-59A9D79B53A1}">
      <dgm:prSet/>
      <dgm:spPr/>
      <dgm:t>
        <a:bodyPr/>
        <a:lstStyle/>
        <a:p>
          <a:endParaRPr lang="en-US"/>
        </a:p>
      </dgm:t>
    </dgm:pt>
    <dgm:pt modelId="{AB24524F-5EEF-4DF4-A781-2B88894A525E}" type="sibTrans" cxnId="{922291EF-4955-4424-B741-59A9D79B53A1}">
      <dgm:prSet/>
      <dgm:spPr/>
      <dgm:t>
        <a:bodyPr/>
        <a:lstStyle/>
        <a:p>
          <a:endParaRPr lang="en-US"/>
        </a:p>
      </dgm:t>
    </dgm:pt>
    <dgm:pt modelId="{53F8B311-7EC5-41DE-A548-4AFD0E0B1CB3}" type="pres">
      <dgm:prSet presAssocID="{DDED107B-A6B1-4F07-A3E2-2E69836FEA19}" presName="root" presStyleCnt="0">
        <dgm:presLayoutVars>
          <dgm:dir/>
          <dgm:resizeHandles val="exact"/>
        </dgm:presLayoutVars>
      </dgm:prSet>
      <dgm:spPr/>
    </dgm:pt>
    <dgm:pt modelId="{753D1C4F-9B08-45E3-AB0A-6E9121B79D5F}" type="pres">
      <dgm:prSet presAssocID="{721F9969-8183-433A-99AC-D80087CBAD22}" presName="compNode" presStyleCnt="0"/>
      <dgm:spPr/>
    </dgm:pt>
    <dgm:pt modelId="{B5FB4C1E-8E3A-4618-B69A-94AFE262D10F}" type="pres">
      <dgm:prSet presAssocID="{721F9969-8183-433A-99AC-D80087CBAD22}" presName="bgRect" presStyleLbl="bgShp" presStyleIdx="0" presStyleCnt="2"/>
      <dgm:spPr/>
    </dgm:pt>
    <dgm:pt modelId="{47078311-883D-4BFD-9C9A-26EEAB46D883}" type="pres">
      <dgm:prSet presAssocID="{721F9969-8183-433A-99AC-D80087CBAD2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4C6036BA-BC53-4C0E-84F9-1023084C6106}" type="pres">
      <dgm:prSet presAssocID="{721F9969-8183-433A-99AC-D80087CBAD22}" presName="spaceRect" presStyleCnt="0"/>
      <dgm:spPr/>
    </dgm:pt>
    <dgm:pt modelId="{17B7BE5C-04F0-4731-8079-47ADCBFB7DBD}" type="pres">
      <dgm:prSet presAssocID="{721F9969-8183-433A-99AC-D80087CBAD22}" presName="parTx" presStyleLbl="revTx" presStyleIdx="0" presStyleCnt="2">
        <dgm:presLayoutVars>
          <dgm:chMax val="0"/>
          <dgm:chPref val="0"/>
        </dgm:presLayoutVars>
      </dgm:prSet>
      <dgm:spPr/>
    </dgm:pt>
    <dgm:pt modelId="{D4A3EBDA-2710-47FA-8E17-AD5C2E47445C}" type="pres">
      <dgm:prSet presAssocID="{FE8419F3-F016-4772-B4A3-B283382893AF}" presName="sibTrans" presStyleCnt="0"/>
      <dgm:spPr/>
    </dgm:pt>
    <dgm:pt modelId="{6E37BCB1-4421-4C61-8BEB-DA952646B850}" type="pres">
      <dgm:prSet presAssocID="{76B9E64F-D9E1-48D4-8E46-E02A73A6EFAA}" presName="compNode" presStyleCnt="0"/>
      <dgm:spPr/>
    </dgm:pt>
    <dgm:pt modelId="{A5AE364C-FDFE-4F50-A386-27C3C1C6015E}" type="pres">
      <dgm:prSet presAssocID="{76B9E64F-D9E1-48D4-8E46-E02A73A6EFAA}" presName="bgRect" presStyleLbl="bgShp" presStyleIdx="1" presStyleCnt="2"/>
      <dgm:spPr/>
    </dgm:pt>
    <dgm:pt modelId="{85DC7EC1-D250-4C0E-B96B-50514175A02C}" type="pres">
      <dgm:prSet presAssocID="{76B9E64F-D9E1-48D4-8E46-E02A73A6EFA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표식"/>
        </a:ext>
      </dgm:extLst>
    </dgm:pt>
    <dgm:pt modelId="{286AB1D2-736F-4925-AAFD-2DB739003B04}" type="pres">
      <dgm:prSet presAssocID="{76B9E64F-D9E1-48D4-8E46-E02A73A6EFAA}" presName="spaceRect" presStyleCnt="0"/>
      <dgm:spPr/>
    </dgm:pt>
    <dgm:pt modelId="{0F32669F-E29F-4EC7-8714-B1854E79B6C7}" type="pres">
      <dgm:prSet presAssocID="{76B9E64F-D9E1-48D4-8E46-E02A73A6EFA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A1C553A-1961-4E68-BF62-022CEFFB1B01}" type="presOf" srcId="{DDED107B-A6B1-4F07-A3E2-2E69836FEA19}" destId="{53F8B311-7EC5-41DE-A548-4AFD0E0B1CB3}" srcOrd="0" destOrd="0" presId="urn:microsoft.com/office/officeart/2018/2/layout/IconVerticalSolidList"/>
    <dgm:cxn modelId="{028A4082-B54A-443C-8BC8-219B23E5EE2B}" type="presOf" srcId="{721F9969-8183-433A-99AC-D80087CBAD22}" destId="{17B7BE5C-04F0-4731-8079-47ADCBFB7DBD}" srcOrd="0" destOrd="0" presId="urn:microsoft.com/office/officeart/2018/2/layout/IconVerticalSolidList"/>
    <dgm:cxn modelId="{41B38996-383C-410D-8F82-1A65625F1D20}" type="presOf" srcId="{76B9E64F-D9E1-48D4-8E46-E02A73A6EFAA}" destId="{0F32669F-E29F-4EC7-8714-B1854E79B6C7}" srcOrd="0" destOrd="0" presId="urn:microsoft.com/office/officeart/2018/2/layout/IconVerticalSolidList"/>
    <dgm:cxn modelId="{F57746C5-D45A-4B64-81F3-900488FC064C}" srcId="{DDED107B-A6B1-4F07-A3E2-2E69836FEA19}" destId="{721F9969-8183-433A-99AC-D80087CBAD22}" srcOrd="0" destOrd="0" parTransId="{EBFD2A7B-28DC-42BC-B670-36ECC4AE46C7}" sibTransId="{FE8419F3-F016-4772-B4A3-B283382893AF}"/>
    <dgm:cxn modelId="{922291EF-4955-4424-B741-59A9D79B53A1}" srcId="{DDED107B-A6B1-4F07-A3E2-2E69836FEA19}" destId="{76B9E64F-D9E1-48D4-8E46-E02A73A6EFAA}" srcOrd="1" destOrd="0" parTransId="{87ECE4AC-F6AB-4D81-9CA9-526BA5EB1F0D}" sibTransId="{AB24524F-5EEF-4DF4-A781-2B88894A525E}"/>
    <dgm:cxn modelId="{875BE0BD-20DD-424C-9B31-536F3D4D76D8}" type="presParOf" srcId="{53F8B311-7EC5-41DE-A548-4AFD0E0B1CB3}" destId="{753D1C4F-9B08-45E3-AB0A-6E9121B79D5F}" srcOrd="0" destOrd="0" presId="urn:microsoft.com/office/officeart/2018/2/layout/IconVerticalSolidList"/>
    <dgm:cxn modelId="{7B85A39F-8E94-4EC0-9982-0F131CCEC25C}" type="presParOf" srcId="{753D1C4F-9B08-45E3-AB0A-6E9121B79D5F}" destId="{B5FB4C1E-8E3A-4618-B69A-94AFE262D10F}" srcOrd="0" destOrd="0" presId="urn:microsoft.com/office/officeart/2018/2/layout/IconVerticalSolidList"/>
    <dgm:cxn modelId="{A49479AF-0E92-40FA-98F5-2691BBB6576B}" type="presParOf" srcId="{753D1C4F-9B08-45E3-AB0A-6E9121B79D5F}" destId="{47078311-883D-4BFD-9C9A-26EEAB46D883}" srcOrd="1" destOrd="0" presId="urn:microsoft.com/office/officeart/2018/2/layout/IconVerticalSolidList"/>
    <dgm:cxn modelId="{66B2C06C-C880-4385-816B-D9149D4BA6A4}" type="presParOf" srcId="{753D1C4F-9B08-45E3-AB0A-6E9121B79D5F}" destId="{4C6036BA-BC53-4C0E-84F9-1023084C6106}" srcOrd="2" destOrd="0" presId="urn:microsoft.com/office/officeart/2018/2/layout/IconVerticalSolidList"/>
    <dgm:cxn modelId="{3A1688C6-026B-45D7-9860-8BDE1BE6016A}" type="presParOf" srcId="{753D1C4F-9B08-45E3-AB0A-6E9121B79D5F}" destId="{17B7BE5C-04F0-4731-8079-47ADCBFB7DBD}" srcOrd="3" destOrd="0" presId="urn:microsoft.com/office/officeart/2018/2/layout/IconVerticalSolidList"/>
    <dgm:cxn modelId="{4971EEE9-259C-4310-B34B-44FCE00FE105}" type="presParOf" srcId="{53F8B311-7EC5-41DE-A548-4AFD0E0B1CB3}" destId="{D4A3EBDA-2710-47FA-8E17-AD5C2E47445C}" srcOrd="1" destOrd="0" presId="urn:microsoft.com/office/officeart/2018/2/layout/IconVerticalSolidList"/>
    <dgm:cxn modelId="{E78DED4C-5CF2-4DE4-BCFD-EAF825851013}" type="presParOf" srcId="{53F8B311-7EC5-41DE-A548-4AFD0E0B1CB3}" destId="{6E37BCB1-4421-4C61-8BEB-DA952646B850}" srcOrd="2" destOrd="0" presId="urn:microsoft.com/office/officeart/2018/2/layout/IconVerticalSolidList"/>
    <dgm:cxn modelId="{2C80D4DB-DE0E-4AA8-A9FE-79477D7E77C3}" type="presParOf" srcId="{6E37BCB1-4421-4C61-8BEB-DA952646B850}" destId="{A5AE364C-FDFE-4F50-A386-27C3C1C6015E}" srcOrd="0" destOrd="0" presId="urn:microsoft.com/office/officeart/2018/2/layout/IconVerticalSolidList"/>
    <dgm:cxn modelId="{655EDC89-15B0-4CD7-977B-A8C4440F051B}" type="presParOf" srcId="{6E37BCB1-4421-4C61-8BEB-DA952646B850}" destId="{85DC7EC1-D250-4C0E-B96B-50514175A02C}" srcOrd="1" destOrd="0" presId="urn:microsoft.com/office/officeart/2018/2/layout/IconVerticalSolidList"/>
    <dgm:cxn modelId="{F17EF423-95AD-495D-A2DD-DC98A81F77CE}" type="presParOf" srcId="{6E37BCB1-4421-4C61-8BEB-DA952646B850}" destId="{286AB1D2-736F-4925-AAFD-2DB739003B04}" srcOrd="2" destOrd="0" presId="urn:microsoft.com/office/officeart/2018/2/layout/IconVerticalSolidList"/>
    <dgm:cxn modelId="{8904EECF-8A50-4982-B8DD-15D30826D704}" type="presParOf" srcId="{6E37BCB1-4421-4C61-8BEB-DA952646B850}" destId="{0F32669F-E29F-4EC7-8714-B1854E79B6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13603-AE39-4FA2-8BDF-E5E611C294F2}">
      <dsp:nvSpPr>
        <dsp:cNvPr id="0" name=""/>
        <dsp:cNvSpPr/>
      </dsp:nvSpPr>
      <dsp:spPr>
        <a:xfrm>
          <a:off x="915389" y="632537"/>
          <a:ext cx="1248817" cy="12488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1E75A-C08B-412B-8188-377BFEC5698F}">
      <dsp:nvSpPr>
        <dsp:cNvPr id="0" name=""/>
        <dsp:cNvSpPr/>
      </dsp:nvSpPr>
      <dsp:spPr>
        <a:xfrm>
          <a:off x="152223" y="2228862"/>
          <a:ext cx="27751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>
              <a:latin typeface="D2Coding ligature" panose="020B0609020101020101" pitchFamily="49" charset="-127"/>
              <a:ea typeface="D2Coding ligature" panose="020B0609020101020101" pitchFamily="49" charset="-127"/>
            </a:rPr>
            <a:t>유형별 데이터 분석</a:t>
          </a:r>
          <a:endParaRPr lang="en-US" altLang="ko-KR" sz="1800" kern="1200" noProof="0">
            <a:latin typeface="D2Coding ligature" panose="020B0609020101020101" pitchFamily="49" charset="-127"/>
            <a:ea typeface="D2Coding ligature" panose="020B0609020101020101" pitchFamily="49" charset="-127"/>
          </a:endParaRPr>
        </a:p>
      </dsp:txBody>
      <dsp:txXfrm>
        <a:off x="152223" y="2228862"/>
        <a:ext cx="2775150" cy="720000"/>
      </dsp:txXfrm>
    </dsp:sp>
    <dsp:sp modelId="{A8D756FD-75D8-4F0C-AD94-0E08FC6FB028}">
      <dsp:nvSpPr>
        <dsp:cNvPr id="0" name=""/>
        <dsp:cNvSpPr/>
      </dsp:nvSpPr>
      <dsp:spPr>
        <a:xfrm>
          <a:off x="4176191" y="632537"/>
          <a:ext cx="1248817" cy="12488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E0E80-D21A-4F85-A5D9-FDDB725F1290}">
      <dsp:nvSpPr>
        <dsp:cNvPr id="0" name=""/>
        <dsp:cNvSpPr/>
      </dsp:nvSpPr>
      <dsp:spPr>
        <a:xfrm>
          <a:off x="3413024" y="2228862"/>
          <a:ext cx="27751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noProof="0" dirty="0">
              <a:latin typeface="D2Coding ligature" panose="020B0609020101020101" pitchFamily="49" charset="-127"/>
              <a:ea typeface="D2Coding ligature" panose="020B0609020101020101" pitchFamily="49" charset="-127"/>
            </a:rPr>
            <a:t>6</a:t>
          </a:r>
          <a:r>
            <a:rPr lang="ko-KR" altLang="en-US" sz="1800" kern="1200" noProof="0" dirty="0">
              <a:latin typeface="D2Coding ligature" panose="020B0609020101020101" pitchFamily="49" charset="-127"/>
              <a:ea typeface="D2Coding ligature" panose="020B0609020101020101" pitchFamily="49" charset="-127"/>
            </a:rPr>
            <a:t>개월간 서울시 </a:t>
          </a:r>
          <a:r>
            <a:rPr lang="ko-KR" altLang="en-US" sz="1800" kern="1200" noProof="0" dirty="0" err="1">
              <a:latin typeface="D2Coding ligature" panose="020B0609020101020101" pitchFamily="49" charset="-127"/>
              <a:ea typeface="D2Coding ligature" panose="020B0609020101020101" pitchFamily="49" charset="-127"/>
            </a:rPr>
            <a:t>확진자</a:t>
          </a:r>
          <a:r>
            <a:rPr lang="ko-KR" altLang="en-US" sz="1800" kern="1200" noProof="0" dirty="0">
              <a:latin typeface="D2Coding ligature" panose="020B0609020101020101" pitchFamily="49" charset="-127"/>
              <a:ea typeface="D2Coding ligature" panose="020B0609020101020101" pitchFamily="49" charset="-127"/>
            </a:rPr>
            <a:t> 현황</a:t>
          </a:r>
          <a:endParaRPr lang="en-US" altLang="ko-KR" sz="1800" kern="1200" noProof="0" dirty="0">
            <a:latin typeface="D2Coding ligature" panose="020B0609020101020101" pitchFamily="49" charset="-127"/>
            <a:ea typeface="D2Coding ligature" panose="020B0609020101020101" pitchFamily="49" charset="-127"/>
          </a:endParaRPr>
        </a:p>
      </dsp:txBody>
      <dsp:txXfrm>
        <a:off x="3413024" y="2228862"/>
        <a:ext cx="2775150" cy="720000"/>
      </dsp:txXfrm>
    </dsp:sp>
    <dsp:sp modelId="{4332EA1F-D854-4065-9DF3-BDB7BFC69DA7}">
      <dsp:nvSpPr>
        <dsp:cNvPr id="0" name=""/>
        <dsp:cNvSpPr/>
      </dsp:nvSpPr>
      <dsp:spPr>
        <a:xfrm>
          <a:off x="7436992" y="632537"/>
          <a:ext cx="1248817" cy="12488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5665D-BCB1-4007-AB4B-AB8BDE7CFC1C}">
      <dsp:nvSpPr>
        <dsp:cNvPr id="0" name=""/>
        <dsp:cNvSpPr/>
      </dsp:nvSpPr>
      <dsp:spPr>
        <a:xfrm>
          <a:off x="6673826" y="2228862"/>
          <a:ext cx="27751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>
              <a:latin typeface="D2Coding ligature" panose="020B0609020101020101" pitchFamily="49" charset="-127"/>
              <a:ea typeface="D2Coding ligature" panose="020B0609020101020101" pitchFamily="49" charset="-127"/>
            </a:rPr>
            <a:t>군집 분석</a:t>
          </a:r>
          <a:endParaRPr lang="en-US" altLang="ko-KR" sz="1800" kern="1200" noProof="0">
            <a:latin typeface="D2Coding ligature" panose="020B0609020101020101" pitchFamily="49" charset="-127"/>
            <a:ea typeface="D2Coding ligature" panose="020B0609020101020101" pitchFamily="49" charset="-127"/>
          </a:endParaRPr>
        </a:p>
      </dsp:txBody>
      <dsp:txXfrm>
        <a:off x="6673826" y="2228862"/>
        <a:ext cx="27751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80115-71E4-7F42-9FB6-2D34D7E173A1}">
      <dsp:nvSpPr>
        <dsp:cNvPr id="0" name=""/>
        <dsp:cNvSpPr/>
      </dsp:nvSpPr>
      <dsp:spPr>
        <a:xfrm>
          <a:off x="51" y="650300"/>
          <a:ext cx="4887887" cy="374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b="0" i="0" kern="1200" baseline="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rPr>
            <a:t>자녀와 부모에 대한 부양을 동시에 짊어짐</a:t>
          </a:r>
          <a:endParaRPr lang="en-US" sz="1300" b="0" i="0" kern="1200" dirty="0">
            <a:latin typeface="Apple SD Gothic Neo UltraLight" panose="02000300000000000000" pitchFamily="2" charset="-127"/>
            <a:ea typeface="Apple SD Gothic Neo UltraLight" panose="02000300000000000000" pitchFamily="2" charset="-127"/>
          </a:endParaRPr>
        </a:p>
      </dsp:txBody>
      <dsp:txXfrm>
        <a:off x="51" y="650300"/>
        <a:ext cx="4887887" cy="374400"/>
      </dsp:txXfrm>
    </dsp:sp>
    <dsp:sp modelId="{EB665C31-DEB5-F84C-91D0-281F5EFD434C}">
      <dsp:nvSpPr>
        <dsp:cNvPr id="0" name=""/>
        <dsp:cNvSpPr/>
      </dsp:nvSpPr>
      <dsp:spPr>
        <a:xfrm>
          <a:off x="51" y="1024700"/>
          <a:ext cx="4887887" cy="264069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50·60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세대는 젊은 세대 대비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 ‘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가족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’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에 대한 관심이 크고 넓은 편이고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, 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자녀와 부모에 대한 부양을 동시에 하고 있어 금전적인 고민도 큰 것으로 나타났다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. 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한국보건사회연구원의 보고서에 따르면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, 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우리나라 중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·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장년층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(45~64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세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) 10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명 중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 4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명은 노부모와 미혼 </a:t>
          </a:r>
          <a:r>
            <a:rPr lang="ko-KR" sz="1300" b="0" i="1" kern="1200" baseline="0" dirty="0" err="1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성인자녀를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 동시에 부양하며 부양비로만 월 평균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 103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만원을 부담하고 있다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.</a:t>
          </a:r>
          <a:endParaRPr lang="en-US" sz="1300" b="0" i="1" kern="1200" dirty="0">
            <a:latin typeface="Apple SD Gothic Neo Thin" panose="02000300000000000000" pitchFamily="2" charset="-127"/>
            <a:ea typeface="Apple SD Gothic Neo Thin" panose="02000300000000000000" pitchFamily="2" charset="-127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b="0" i="1" kern="1200" dirty="0">
            <a:latin typeface="Apple SD Gothic Neo Thin" panose="02000300000000000000" pitchFamily="2" charset="-127"/>
            <a:ea typeface="Apple SD Gothic Neo Thin" panose="02000300000000000000" pitchFamily="2" charset="-127"/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300" b="0" i="0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출처</a:t>
          </a:r>
          <a:r>
            <a:rPr lang="en-US" sz="1300" b="0" i="0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: </a:t>
          </a:r>
          <a:r>
            <a:rPr lang="en-US" sz="1300" b="0" i="0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  <a:hlinkClick xmlns:r="http://schemas.openxmlformats.org/officeDocument/2006/relationships" r:id="rId1"/>
            </a:rPr>
            <a:t>https://www.koit.co.kr/news/articleView.html?idxno=76167</a:t>
          </a:r>
          <a:endParaRPr lang="en-US" sz="1300" b="0" i="0" kern="1200" dirty="0">
            <a:latin typeface="Apple SD Gothic Neo Thin" panose="02000300000000000000" pitchFamily="2" charset="-127"/>
            <a:ea typeface="Apple SD Gothic Neo Thin" panose="02000300000000000000" pitchFamily="2" charset="-127"/>
          </a:endParaRPr>
        </a:p>
      </dsp:txBody>
      <dsp:txXfrm>
        <a:off x="51" y="1024700"/>
        <a:ext cx="4887887" cy="2640690"/>
      </dsp:txXfrm>
    </dsp:sp>
    <dsp:sp modelId="{3851B9DC-787F-EB40-8239-4389D78AD046}">
      <dsp:nvSpPr>
        <dsp:cNvPr id="0" name=""/>
        <dsp:cNvSpPr/>
      </dsp:nvSpPr>
      <dsp:spPr>
        <a:xfrm>
          <a:off x="5572243" y="650300"/>
          <a:ext cx="4887887" cy="374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rPr>
            <a:t>50</a:t>
          </a:r>
          <a:r>
            <a:rPr lang="ko-KR" sz="1300" b="0" i="0" kern="1200" baseline="0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rPr>
            <a:t>대의 부채가 가장 큼</a:t>
          </a:r>
          <a:endParaRPr lang="en-US" sz="1300" b="0" i="0" kern="1200" dirty="0">
            <a:latin typeface="Apple SD Gothic Neo UltraLight" panose="02000300000000000000" pitchFamily="2" charset="-127"/>
            <a:ea typeface="Apple SD Gothic Neo UltraLight" panose="02000300000000000000" pitchFamily="2" charset="-127"/>
          </a:endParaRPr>
        </a:p>
      </dsp:txBody>
      <dsp:txXfrm>
        <a:off x="5572243" y="650300"/>
        <a:ext cx="4887887" cy="374400"/>
      </dsp:txXfrm>
    </dsp:sp>
    <dsp:sp modelId="{EE907CD7-147B-C644-849A-D81AAA76BC59}">
      <dsp:nvSpPr>
        <dsp:cNvPr id="0" name=""/>
        <dsp:cNvSpPr/>
      </dsp:nvSpPr>
      <dsp:spPr>
        <a:xfrm>
          <a:off x="5572243" y="1024700"/>
          <a:ext cx="4887887" cy="264069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통계청 가계금융복지조사를 통해 연령대별 평균 부채를 조사한 결과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, 50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대가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 8469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만원으로 가장 컸고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, 40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대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(8173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만원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), 60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대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(7353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만원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) 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순으로 분석됐다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. 5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년 전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(2012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년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) 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대비 부채 증가율은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 60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대가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 54.1%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로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, </a:t>
          </a:r>
          <a:r>
            <a:rPr lang="ko-KR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모든 연령대에 비해 가장 큰 폭으로 증가했다</a:t>
          </a:r>
          <a:r>
            <a:rPr lang="en-US" sz="1300" b="0" i="1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.</a:t>
          </a:r>
          <a:endParaRPr lang="en-US" sz="1300" b="0" i="1" kern="1200" dirty="0">
            <a:latin typeface="Apple SD Gothic Neo Thin" panose="02000300000000000000" pitchFamily="2" charset="-127"/>
            <a:ea typeface="Apple SD Gothic Neo Thin" panose="02000300000000000000" pitchFamily="2" charset="-127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b="0" i="1" kern="1200" dirty="0">
            <a:latin typeface="Apple SD Gothic Neo Thin" panose="02000300000000000000" pitchFamily="2" charset="-127"/>
            <a:ea typeface="Apple SD Gothic Neo Thin" panose="02000300000000000000" pitchFamily="2" charset="-127"/>
          </a:endParaRP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300" b="0" i="0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출처</a:t>
          </a:r>
          <a:r>
            <a:rPr lang="en-US" sz="1300" b="0" i="0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</a:rPr>
            <a:t>: </a:t>
          </a:r>
          <a:r>
            <a:rPr lang="en-US" sz="1300" b="0" i="0" kern="1200" baseline="0" dirty="0">
              <a:latin typeface="Apple SD Gothic Neo Thin" panose="02000300000000000000" pitchFamily="2" charset="-127"/>
              <a:ea typeface="Apple SD Gothic Neo Thin" panose="02000300000000000000" pitchFamily="2" charset="-127"/>
              <a:hlinkClick xmlns:r="http://schemas.openxmlformats.org/officeDocument/2006/relationships" r:id="rId1"/>
            </a:rPr>
            <a:t>https://www.koit.co.kr/news/articleView.html?idxno=76167</a:t>
          </a:r>
          <a:endParaRPr lang="en-US" sz="1300" b="0" i="0" kern="1200" dirty="0">
            <a:latin typeface="Apple SD Gothic Neo Thin" panose="02000300000000000000" pitchFamily="2" charset="-127"/>
            <a:ea typeface="Apple SD Gothic Neo Thin" panose="02000300000000000000" pitchFamily="2" charset="-127"/>
          </a:endParaRPr>
        </a:p>
      </dsp:txBody>
      <dsp:txXfrm>
        <a:off x="5572243" y="1024700"/>
        <a:ext cx="4887887" cy="26406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B4C1E-8E3A-4618-B69A-94AFE262D10F}">
      <dsp:nvSpPr>
        <dsp:cNvPr id="0" name=""/>
        <dsp:cNvSpPr/>
      </dsp:nvSpPr>
      <dsp:spPr>
        <a:xfrm>
          <a:off x="0" y="741824"/>
          <a:ext cx="10695710" cy="136952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078311-883D-4BFD-9C9A-26EEAB46D883}">
      <dsp:nvSpPr>
        <dsp:cNvPr id="0" name=""/>
        <dsp:cNvSpPr/>
      </dsp:nvSpPr>
      <dsp:spPr>
        <a:xfrm>
          <a:off x="414280" y="1049966"/>
          <a:ext cx="753237" cy="7532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7BE5C-04F0-4731-8079-47ADCBFB7DBD}">
      <dsp:nvSpPr>
        <dsp:cNvPr id="0" name=""/>
        <dsp:cNvSpPr/>
      </dsp:nvSpPr>
      <dsp:spPr>
        <a:xfrm>
          <a:off x="1581797" y="741824"/>
          <a:ext cx="9113912" cy="1369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941" tIns="144941" rIns="144941" bIns="14494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20</a:t>
          </a:r>
          <a:r>
            <a:rPr lang="ko-KR" sz="2400" kern="1200" baseline="0" dirty="0"/>
            <a:t>대와 </a:t>
          </a:r>
          <a:r>
            <a:rPr lang="en-US" sz="2400" kern="1200" baseline="0" dirty="0"/>
            <a:t>50</a:t>
          </a:r>
          <a:r>
            <a:rPr lang="ko-KR" sz="2400" kern="1200" baseline="0" dirty="0"/>
            <a:t>대가 </a:t>
          </a:r>
          <a:r>
            <a:rPr lang="ko-KR" sz="2400" kern="1200" baseline="0" dirty="0" err="1"/>
            <a:t>확진자</a:t>
          </a:r>
          <a:r>
            <a:rPr lang="ko-KR" sz="2400" kern="1200" baseline="0" dirty="0"/>
            <a:t> 수의 비중이 가장 많고</a:t>
          </a:r>
          <a:r>
            <a:rPr lang="en-US" sz="2400" kern="1200" baseline="0" dirty="0"/>
            <a:t>,</a:t>
          </a:r>
          <a:r>
            <a:rPr lang="ko-KR" sz="2400" kern="1200" baseline="0" dirty="0"/>
            <a:t> 이들 대부분은 집단 감염에 노출되어 있음</a:t>
          </a:r>
          <a:r>
            <a:rPr lang="en-US" sz="2400" kern="1200" baseline="0" dirty="0"/>
            <a:t>. </a:t>
          </a:r>
          <a:r>
            <a:rPr lang="ko-KR" sz="2400" kern="1200" baseline="0" dirty="0"/>
            <a:t>집단 감염은</a:t>
          </a:r>
          <a:r>
            <a:rPr lang="en-US" altLang="ko-KR" sz="2400" kern="1200" baseline="0" dirty="0"/>
            <a:t> </a:t>
          </a:r>
          <a:r>
            <a:rPr lang="ko-KR" sz="2400" kern="1200" baseline="0" dirty="0"/>
            <a:t>다른 감염 경로에 비해 회복 속도가 </a:t>
          </a:r>
          <a:r>
            <a:rPr lang="ko-KR" altLang="en-US" sz="2400" kern="1200" baseline="0" dirty="0"/>
            <a:t>더 </a:t>
          </a:r>
          <a:r>
            <a:rPr lang="ko-KR" sz="2400" kern="1200" baseline="0" dirty="0"/>
            <a:t>느리며</a:t>
          </a:r>
          <a:r>
            <a:rPr lang="en-US" sz="2400" kern="1200" baseline="0" dirty="0"/>
            <a:t>, </a:t>
          </a:r>
          <a:r>
            <a:rPr lang="ko-KR" sz="2400" kern="1200" baseline="0" dirty="0"/>
            <a:t>확산 양상이 </a:t>
          </a:r>
          <a:r>
            <a:rPr lang="ko-KR" altLang="en-US" sz="2400" kern="1200" baseline="0" dirty="0"/>
            <a:t>더 </a:t>
          </a:r>
          <a:r>
            <a:rPr lang="ko-KR" sz="2400" kern="1200" baseline="0" dirty="0"/>
            <a:t>다양함</a:t>
          </a:r>
          <a:r>
            <a:rPr lang="en-US" altLang="ko-KR" sz="2400" kern="1200" baseline="0" dirty="0"/>
            <a:t>.</a:t>
          </a:r>
          <a:endParaRPr lang="en-US" sz="2400" kern="1200" dirty="0"/>
        </a:p>
      </dsp:txBody>
      <dsp:txXfrm>
        <a:off x="1581797" y="741824"/>
        <a:ext cx="9113912" cy="1369521"/>
      </dsp:txXfrm>
    </dsp:sp>
    <dsp:sp modelId="{A5AE364C-FDFE-4F50-A386-27C3C1C6015E}">
      <dsp:nvSpPr>
        <dsp:cNvPr id="0" name=""/>
        <dsp:cNvSpPr/>
      </dsp:nvSpPr>
      <dsp:spPr>
        <a:xfrm>
          <a:off x="0" y="2453726"/>
          <a:ext cx="10695710" cy="136952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DC7EC1-D250-4C0E-B96B-50514175A02C}">
      <dsp:nvSpPr>
        <dsp:cNvPr id="0" name=""/>
        <dsp:cNvSpPr/>
      </dsp:nvSpPr>
      <dsp:spPr>
        <a:xfrm>
          <a:off x="414280" y="2761869"/>
          <a:ext cx="753237" cy="7532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32669F-E29F-4EC7-8714-B1854E79B6C7}">
      <dsp:nvSpPr>
        <dsp:cNvPr id="0" name=""/>
        <dsp:cNvSpPr/>
      </dsp:nvSpPr>
      <dsp:spPr>
        <a:xfrm>
          <a:off x="1581797" y="2453726"/>
          <a:ext cx="9113912" cy="1369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941" tIns="144941" rIns="144941" bIns="14494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 baseline="0" dirty="0"/>
            <a:t>따라서 정부의 사회적 거리 두기를 통한 집단적으로 이뤄지는 모임을 제한하는 것은 바람직하다고 볼 수 있음</a:t>
          </a:r>
          <a:r>
            <a:rPr lang="en-US" sz="2400" kern="1200" baseline="0" dirty="0"/>
            <a:t>. </a:t>
          </a:r>
          <a:r>
            <a:rPr lang="ko-KR" sz="2400" kern="1200" baseline="0" dirty="0"/>
            <a:t>이에 따라 비대면 산업 증진에 대한 필요성이 대두됨</a:t>
          </a:r>
          <a:r>
            <a:rPr lang="en-US" sz="2400" kern="1200" baseline="0" dirty="0"/>
            <a:t>.</a:t>
          </a:r>
          <a:endParaRPr lang="en-US" sz="2400" kern="1200" dirty="0"/>
        </a:p>
      </dsp:txBody>
      <dsp:txXfrm>
        <a:off x="1581797" y="2453726"/>
        <a:ext cx="9113912" cy="1369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A78010E-FBB5-4F8D-9C68-F62691F1106C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2020-10-28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5947BE2-B36E-4EF1-8905-BBAE66DB1CAF}" type="datetime1">
              <a:rPr lang="ko-KR" altLang="en-US" smtClean="0"/>
              <a:pPr/>
              <a:t>2020-10-28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733D7A2-C585-48BF-BF8C-C21FDC051F7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altLang="ko-KR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809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altLang="ko-KR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108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daisy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함수를 </a:t>
            </a:r>
            <a:r>
              <a:rPr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이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용해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Gower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거리를 구했으며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-US" altLang="ko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gower_matirx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에서 가장 가까운 변수와 가장 </a:t>
            </a:r>
            <a:r>
              <a:rPr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먼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변수를 먼저 확인</a:t>
            </a:r>
            <a:r>
              <a:rPr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함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endParaRPr lang="en-US" altLang="ko-KR" sz="1200" i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altLang="ko-KR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559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2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pam</a:t>
            </a:r>
            <a:r>
              <a:rPr lang="ko-KR" altLang="ko-KR" spc="-2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사용하여 군집화를 진행했고</a:t>
            </a:r>
            <a:r>
              <a:rPr lang="en-US" altLang="ko-KR" spc="-2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lang="ko-KR" altLang="ko-KR" spc="-2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-US" altLang="ko-KR" spc="-2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Rtsne</a:t>
            </a:r>
            <a:r>
              <a:rPr lang="en-US" altLang="ko-KR" spc="-2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ko-KR" altLang="ko-KR" spc="-2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함수를 </a:t>
            </a:r>
            <a:r>
              <a:rPr lang="ko-KR" altLang="en-US" spc="-2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이</a:t>
            </a:r>
            <a:r>
              <a:rPr lang="ko-KR" altLang="ko-KR" spc="-2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용하여 시각화에 사용할 데이터를 만</a:t>
            </a:r>
            <a:r>
              <a:rPr lang="ko-KR" altLang="en-US" spc="-2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듦</a:t>
            </a:r>
            <a:r>
              <a:rPr lang="en-US" altLang="ko-KR" spc="-2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 </a:t>
            </a:r>
            <a:r>
              <a:rPr lang="en-US" altLang="ko-KR" spc="-2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Rtsne</a:t>
            </a:r>
            <a:r>
              <a:rPr lang="en-US" altLang="ko-KR" spc="-2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ko-KR" altLang="ko-KR" spc="-2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함수와 </a:t>
            </a:r>
            <a:r>
              <a:rPr lang="en-US" altLang="ko-KR" spc="-2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ggplot</a:t>
            </a:r>
            <a:r>
              <a:rPr lang="ko-KR" altLang="ko-KR" spc="-2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통해 시각화를 진행했고</a:t>
            </a:r>
            <a:r>
              <a:rPr lang="en-US" altLang="ko-KR" spc="-2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lang="ko-KR" altLang="ko-KR" spc="-2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결과는 다음과 </a:t>
            </a:r>
            <a:r>
              <a:rPr lang="ko-KR" altLang="en-US" spc="-2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같음</a:t>
            </a:r>
            <a:r>
              <a:rPr lang="en-US" altLang="ko-KR" spc="-2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endParaRPr lang="en-US" altLang="ko-KR" i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altLang="ko-KR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3334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이러한 결과에 근거하여 각 값에 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cluster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변수를 추가하였고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집단간 차이 분석을 실시</a:t>
            </a:r>
            <a:r>
              <a:rPr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함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 </a:t>
            </a:r>
            <a:r>
              <a:rPr lang="en-US" altLang="ko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Daysforreleased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변수가 정규성 가정이 성립하지 않기 때문에 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ANOVA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 진행하지는 못</a:t>
            </a:r>
            <a:r>
              <a:rPr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하였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으며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ko-KR" altLang="ko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비모수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검정인 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Kruskal-Wallis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검정을 실시</a:t>
            </a:r>
            <a:r>
              <a:rPr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함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 </a:t>
            </a:r>
            <a:r>
              <a:rPr lang="en-US" altLang="ko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kruskal.test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함수를 사용하였으며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결과는 다음과 같이 유의미한 차이가 있는 것으로 나타</a:t>
            </a:r>
            <a:r>
              <a:rPr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남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또한 사후검증을 위해 </a:t>
            </a:r>
            <a:r>
              <a:rPr lang="en-US" altLang="ko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dunn.test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library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의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-US" altLang="ko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dunn.test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 사용</a:t>
            </a:r>
            <a:r>
              <a:rPr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함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결과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: 3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번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군집과 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6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번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군집 사이의 회복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속도에서 유의미한 차이가 </a:t>
            </a:r>
            <a:r>
              <a:rPr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보임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즉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평균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연령이 상대적</a:t>
            </a:r>
            <a:r>
              <a:rPr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으로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높고 감염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경로가 집단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감염인 여성의 경우 회복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속도가 상대적으로 느린 것을 확인할 수 있</a:t>
            </a:r>
            <a:r>
              <a:rPr lang="ko-KR" altLang="en-US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음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altLang="ko-KR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104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altLang="ko-KR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5241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6BCB606-6265-409D-885A-4C41663D37EE}" type="datetime1">
              <a:rPr lang="ko-KR" altLang="en-US" smtClean="0"/>
              <a:pPr/>
              <a:t>2020-10-28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noProof="0"/>
              <a:pPr/>
              <a:t>‹#›</a:t>
            </a:fld>
            <a:endParaRPr lang="en-US" noProof="0" dirty="0"/>
          </a:p>
        </p:txBody>
      </p:sp>
      <p:grpSp>
        <p:nvGrpSpPr>
          <p:cNvPr id="7" name="그룹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자유형(F)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자유형(F)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C89CA1-38B4-46D8-8A1A-D0598B4AB40E}" type="datetime1">
              <a:rPr lang="ko-KR" altLang="en-US" smtClean="0"/>
              <a:pPr/>
              <a:t>2020-10-28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2537250-428B-46FB-A35D-BE1A1A308D91}" type="datetime1">
              <a:rPr lang="ko-KR" altLang="en-US" smtClean="0"/>
              <a:pPr/>
              <a:t>2020-10-28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F8C2984-DAED-4565-BCF0-D6AF9627EA52}" type="datetime1">
              <a:rPr lang="ko-KR" altLang="en-US" smtClean="0"/>
              <a:pPr/>
              <a:t>2020-10-28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11B2E0-83C0-45AF-AB65-95027F060D28}" type="datetime1">
              <a:rPr lang="ko-KR" altLang="en-US" smtClean="0"/>
              <a:pPr/>
              <a:t>2020-10-28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noProof="0"/>
              <a:pPr/>
              <a:t>‹#›</a:t>
            </a:fld>
            <a:endParaRPr lang="en-US" noProof="0" dirty="0"/>
          </a:p>
        </p:txBody>
      </p:sp>
      <p:sp>
        <p:nvSpPr>
          <p:cNvPr id="7" name="자유형(F) 6" title="절단선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78F140D-AF63-49B9-A9E3-703B79E26672}" type="datetime1">
              <a:rPr lang="ko-KR" altLang="en-US" smtClean="0"/>
              <a:pPr/>
              <a:t>2020-10-28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6DD29B5-8DCA-4D67-8D0B-8599C9B12F01}" type="datetime1">
              <a:rPr lang="ko-KR" altLang="en-US" smtClean="0"/>
              <a:pPr/>
              <a:t>2020-10-28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5961377-AA0B-4C2C-9A8D-46B1500F918B}" type="datetime1">
              <a:rPr lang="ko-KR" altLang="en-US" smtClean="0"/>
              <a:pPr/>
              <a:t>2020-10-28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16ED8B-837C-4613-97D7-A9271D74C794}" type="datetime1">
              <a:rPr lang="ko-KR" altLang="en-US" smtClean="0"/>
              <a:pPr/>
              <a:t>2020-10-28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 title="배경 도형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4F533B-C8AF-4127-B48C-C61608A46D52}" type="datetime1">
              <a:rPr lang="ko-KR" altLang="en-US" smtClean="0"/>
              <a:pPr/>
              <a:t>2020-10-28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noProof="0"/>
              <a:pPr/>
              <a:t>‹#›</a:t>
            </a:fld>
            <a:endParaRPr lang="en-US" noProof="0" dirty="0"/>
          </a:p>
        </p:txBody>
      </p:sp>
      <p:sp>
        <p:nvSpPr>
          <p:cNvPr id="9" name="직사각형 8" title="구분선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 title="배경 도형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0E9BFEB-10E1-4C82-8B0C-4127B442684C}" type="datetime1">
              <a:rPr lang="ko-KR" altLang="en-US" smtClean="0"/>
              <a:pPr/>
              <a:t>2020-10-28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noProof="0"/>
              <a:pPr/>
              <a:t>‹#›</a:t>
            </a:fld>
            <a:endParaRPr lang="en-US" noProof="0" dirty="0"/>
          </a:p>
        </p:txBody>
      </p:sp>
      <p:sp>
        <p:nvSpPr>
          <p:cNvPr id="9" name="직사각형 8" title="구분선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2C60E2-A662-498F-B7D2-945FB53C2B54}" type="datetime1">
              <a:rPr lang="ko-KR" altLang="en-US" smtClean="0"/>
              <a:pPr/>
              <a:t>2020-10-28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9E57DC2-970A-4B3E-BB1C-7A09969E49D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9" name="직사각형 8" title="보조 기사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joins.com/article/12151756" TargetMode="External"/><Relationship Id="rId7" Type="http://schemas.openxmlformats.org/officeDocument/2006/relationships/hyperlink" Target="http://www.kostat.go.kr/sri/srikor/srikor_ntc/1/index.board?bmode=read&amp;aSeq=383420" TargetMode="External"/><Relationship Id="rId2" Type="http://schemas.openxmlformats.org/officeDocument/2006/relationships/hyperlink" Target="http://ncov.mohw.go.kr/bdBoardList_Real.do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koit.co.kr/news/articleView.html?idxno=76167" TargetMode="External"/><Relationship Id="rId5" Type="http://schemas.openxmlformats.org/officeDocument/2006/relationships/hyperlink" Target="https://www.kfoodtimes.com/news/articleView.html?idxno=7726" TargetMode="External"/><Relationship Id="rId4" Type="http://schemas.openxmlformats.org/officeDocument/2006/relationships/hyperlink" Target="http://ncov.mohw.go.kr/tcmBoardView.do?contSeq=355487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 descr="꺾은선형 차트 그래픽 클로즈업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ko-KR" altLang="en-US" sz="3600" dirty="0">
                <a:solidFill>
                  <a:srgbClr val="FFFFFF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그것이 알고 싶다</a:t>
            </a:r>
            <a:r>
              <a:rPr lang="en-US" altLang="ko-KR" sz="3600" dirty="0">
                <a:solidFill>
                  <a:srgbClr val="FFFFFF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,</a:t>
            </a:r>
            <a:br>
              <a:rPr lang="en-US" altLang="ko-KR" sz="3600" dirty="0">
                <a:solidFill>
                  <a:srgbClr val="FFFFFF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</a:br>
            <a:r>
              <a:rPr lang="ko-KR" altLang="en-US" sz="3600" dirty="0">
                <a:solidFill>
                  <a:srgbClr val="FFFFFF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코로나 </a:t>
            </a:r>
            <a:r>
              <a:rPr lang="ko-KR" altLang="en-US" sz="3600" dirty="0" err="1">
                <a:solidFill>
                  <a:srgbClr val="FFFFFF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확진자</a:t>
            </a:r>
            <a:endParaRPr lang="ko" sz="3600" dirty="0">
              <a:solidFill>
                <a:srgbClr val="FFFFFF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ko-KR" altLang="en-US" sz="1800" dirty="0">
                <a:solidFill>
                  <a:srgbClr val="FFFFFF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팀 </a:t>
            </a:r>
            <a:r>
              <a:rPr lang="en-US" altLang="ko-KR" sz="1800" dirty="0">
                <a:solidFill>
                  <a:srgbClr val="FFFFFF"/>
                </a:solidFill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SAMPLE</a:t>
            </a:r>
            <a:endParaRPr lang="en-US" sz="1800" dirty="0">
              <a:solidFill>
                <a:srgbClr val="FFFFFF"/>
              </a:solidFill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0D377-A306-4ED7-B896-AEF22536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540000"/>
            <a:ext cx="9601200" cy="1800000"/>
          </a:xfrm>
        </p:spPr>
        <p:txBody>
          <a:bodyPr anchor="t">
            <a:normAutofit/>
          </a:bodyPr>
          <a:lstStyle/>
          <a:p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6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개월간 서울시 </a:t>
            </a:r>
            <a:r>
              <a:rPr lang="ko-KR" altLang="en-US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확진자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현황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3BD6D5-263A-4386-ABA1-18627552EB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990746"/>
            <a:ext cx="7200000" cy="432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1570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0D377-A306-4ED7-B896-AEF22536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540000"/>
            <a:ext cx="9715500" cy="1485900"/>
          </a:xfrm>
        </p:spPr>
        <p:txBody>
          <a:bodyPr anchor="t">
            <a:normAutofit/>
          </a:bodyPr>
          <a:lstStyle/>
          <a:p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1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월 서울시 </a:t>
            </a:r>
            <a:r>
              <a:rPr lang="ko-KR" altLang="en-US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확진자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현황 </a:t>
            </a:r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– </a:t>
            </a:r>
            <a:r>
              <a:rPr lang="ko-KR" altLang="en-US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최빈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연령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78EAE7-6B1D-4EE9-B93B-1D690561AA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999" y="1976890"/>
            <a:ext cx="7200000" cy="432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9323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0D377-A306-4ED7-B896-AEF22536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540000"/>
            <a:ext cx="9706708" cy="1485900"/>
          </a:xfrm>
        </p:spPr>
        <p:txBody>
          <a:bodyPr anchor="t">
            <a:normAutofit/>
          </a:bodyPr>
          <a:lstStyle/>
          <a:p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2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월 서울시 </a:t>
            </a:r>
            <a:r>
              <a:rPr lang="ko-KR" altLang="en-US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확진자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현황 </a:t>
            </a:r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– </a:t>
            </a:r>
            <a:r>
              <a:rPr lang="ko-KR" altLang="en-US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최빈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연령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1E7B06-94C2-41C4-BB9F-DCB9597131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990746"/>
            <a:ext cx="7200000" cy="432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2430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0D377-A306-4ED7-B896-AEF22536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540000"/>
            <a:ext cx="9715500" cy="1485900"/>
          </a:xfrm>
        </p:spPr>
        <p:txBody>
          <a:bodyPr anchor="t">
            <a:normAutofit/>
          </a:bodyPr>
          <a:lstStyle/>
          <a:p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3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월 서울시 </a:t>
            </a:r>
            <a:r>
              <a:rPr lang="ko-KR" altLang="en-US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확진자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현황 </a:t>
            </a:r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– </a:t>
            </a:r>
            <a:r>
              <a:rPr lang="ko-KR" altLang="en-US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최빈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연령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E88CE9-A81A-4EEC-972B-9E4F24A070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976891"/>
            <a:ext cx="7200000" cy="432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51360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0D377-A306-4ED7-B896-AEF22536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540000"/>
            <a:ext cx="9706708" cy="1485900"/>
          </a:xfrm>
        </p:spPr>
        <p:txBody>
          <a:bodyPr anchor="t">
            <a:normAutofit/>
          </a:bodyPr>
          <a:lstStyle/>
          <a:p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4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월 서울시 </a:t>
            </a:r>
            <a:r>
              <a:rPr lang="ko-KR" altLang="en-US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확진자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현황 </a:t>
            </a:r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– </a:t>
            </a:r>
            <a:r>
              <a:rPr lang="ko-KR" altLang="en-US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최빈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연령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053416-4F8F-406E-954F-4734A2988D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936173"/>
            <a:ext cx="7200000" cy="432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882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0D377-A306-4ED7-B896-AEF22536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540000"/>
            <a:ext cx="9601200" cy="1485900"/>
          </a:xfrm>
        </p:spPr>
        <p:txBody>
          <a:bodyPr anchor="t">
            <a:normAutofit/>
          </a:bodyPr>
          <a:lstStyle/>
          <a:p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5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월 서울시 연령별 집단 감염 현황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C247DACE-4110-497C-B472-999B2D75E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00" y="1866900"/>
            <a:ext cx="4553414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0671D6-6F3C-E648-828A-50F0C81E5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000" y="1562100"/>
            <a:ext cx="32512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11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0D377-A306-4ED7-B896-AEF22536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540000"/>
            <a:ext cx="9601200" cy="1485900"/>
          </a:xfrm>
        </p:spPr>
        <p:txBody>
          <a:bodyPr anchor="t">
            <a:normAutofit/>
          </a:bodyPr>
          <a:lstStyle/>
          <a:p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6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월 서울시 연령별 집단 감염 현황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EE953A-C21B-49C7-A4E7-28B100A3D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00" y="1988750"/>
            <a:ext cx="4602202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F5E173C-210F-2740-B838-7EED1188A28C}"/>
              </a:ext>
            </a:extLst>
          </p:cNvPr>
          <p:cNvGrpSpPr/>
          <p:nvPr/>
        </p:nvGrpSpPr>
        <p:grpSpPr>
          <a:xfrm>
            <a:off x="5492702" y="3081675"/>
            <a:ext cx="6228936" cy="1851799"/>
            <a:chOff x="5848764" y="3073401"/>
            <a:chExt cx="6228936" cy="1851799"/>
          </a:xfrm>
        </p:grpSpPr>
        <p:pic>
          <p:nvPicPr>
            <p:cNvPr id="4" name="그림 3" descr="테이블이(가) 표시된 사진&#10;&#10;자동 생성된 설명">
              <a:extLst>
                <a:ext uri="{FF2B5EF4-FFF2-40B4-BE49-F238E27FC236}">
                  <a16:creationId xmlns:a16="http://schemas.microsoft.com/office/drawing/2014/main" id="{69D1F86F-88C0-C241-BDCA-40540D641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8764" y="3073401"/>
              <a:ext cx="6228936" cy="14859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1AADA99-583E-684A-B9C8-933C5B1ACCB8}"/>
                </a:ext>
              </a:extLst>
            </p:cNvPr>
            <p:cNvSpPr txBox="1"/>
            <p:nvPr/>
          </p:nvSpPr>
          <p:spPr>
            <a:xfrm>
              <a:off x="10698202" y="4648201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200" dirty="0"/>
                <a:t>출처</a:t>
              </a:r>
              <a:r>
                <a:rPr kumimoji="1" lang="en-US" altLang="ko-Kore-KR" sz="1200" dirty="0"/>
                <a:t>:</a:t>
              </a:r>
              <a:r>
                <a:rPr kumimoji="1" lang="ko-KR" altLang="en-US" sz="1200" dirty="0"/>
                <a:t> </a:t>
              </a:r>
              <a:r>
                <a:rPr kumimoji="1" lang="ko-KR" altLang="en-US" sz="1200" dirty="0" err="1"/>
                <a:t>질병관리청</a:t>
              </a:r>
              <a:endParaRPr kumimoji="1" lang="ko-Kore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9416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0D377-A306-4ED7-B896-AEF22536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540000"/>
            <a:ext cx="9601200" cy="1485900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참고 </a:t>
            </a:r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– 1~6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월 전국 </a:t>
            </a:r>
            <a:r>
              <a:rPr lang="ko-KR" altLang="en-US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확진자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현황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EC17C4-04AF-4762-A1D7-8E96507DC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159" y="2025900"/>
            <a:ext cx="6713682" cy="4028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9600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1F29C-7FB8-44AB-8F04-FFA42BBBD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rmAutofit/>
          </a:bodyPr>
          <a:lstStyle/>
          <a:p>
            <a:r>
              <a:rPr lang="ko-KR" altLang="en-US" sz="45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그렇다면</a:t>
            </a:r>
            <a:r>
              <a:rPr lang="en-US" altLang="ko-KR" sz="45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,</a:t>
            </a:r>
            <a:br>
              <a:rPr lang="en-US" altLang="ko-KR" sz="45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</a:br>
            <a:r>
              <a:rPr lang="en-US" altLang="ko-KR" sz="45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20</a:t>
            </a:r>
            <a:r>
              <a:rPr lang="ko-KR" altLang="en-US" sz="45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대와 </a:t>
            </a:r>
            <a:r>
              <a:rPr lang="en-US" altLang="ko-KR" sz="45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50</a:t>
            </a:r>
            <a:r>
              <a:rPr lang="ko-KR" altLang="en-US" sz="45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대가 </a:t>
            </a:r>
            <a:br>
              <a:rPr lang="en-US" altLang="ko-KR" sz="45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</a:br>
            <a:r>
              <a:rPr lang="ko-KR" altLang="en-US" sz="45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가장 많이 포착된 곳은</a:t>
            </a:r>
            <a:r>
              <a:rPr lang="en-US" altLang="ko-KR" sz="45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?</a:t>
            </a:r>
            <a:endParaRPr lang="ko-KR" altLang="en-US" sz="450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09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0D377-A306-4ED7-B896-AEF22536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540000"/>
            <a:ext cx="9750669" cy="1485900"/>
          </a:xfrm>
        </p:spPr>
        <p:txBody>
          <a:bodyPr anchor="t">
            <a:normAutofit/>
          </a:bodyPr>
          <a:lstStyle/>
          <a:p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20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대</a:t>
            </a:r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(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좌</a:t>
            </a:r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)/50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대</a:t>
            </a:r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(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우</a:t>
            </a:r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)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포착 </a:t>
            </a:r>
            <a:r>
              <a:rPr lang="ko-KR" altLang="en-US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장소별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빈도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B0B446-497D-4133-B211-193484AE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71" y="2118359"/>
            <a:ext cx="5242563" cy="2621282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6C0D32-DBB5-46BD-9933-F1841B500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272" y="2118359"/>
            <a:ext cx="5242564" cy="26212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3891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48986"/>
            <a:ext cx="9601200" cy="1485900"/>
          </a:xfrm>
        </p:spPr>
        <p:txBody>
          <a:bodyPr rtlCol="0" anchor="t">
            <a:normAutofit/>
          </a:bodyPr>
          <a:lstStyle/>
          <a:p>
            <a:pPr rtl="0"/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목차</a:t>
            </a:r>
            <a:endParaRPr lang="en-US" altLang="ko-KR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</p:txBody>
      </p:sp>
      <p:graphicFrame>
        <p:nvGraphicFramePr>
          <p:cNvPr id="5" name="내용 개체 틀 2" descr="아이콘 SmartArt 그래픽 개체 틀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5729307"/>
              </p:ext>
            </p:extLst>
          </p:nvPr>
        </p:nvGraphicFramePr>
        <p:xfrm>
          <a:off x="1371600" y="16383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1F29C-7FB8-44AB-8F04-FFA42BBBD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/>
          <a:p>
            <a:r>
              <a:rPr lang="ko-KR" altLang="en-US" sz="67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그렇다면</a:t>
            </a:r>
            <a:r>
              <a:rPr lang="en-US" altLang="ko-KR" sz="67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,</a:t>
            </a:r>
            <a:br>
              <a:rPr lang="en-US" altLang="ko-KR" sz="67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</a:br>
            <a:r>
              <a:rPr lang="en-US" altLang="ko-KR" sz="67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20</a:t>
            </a:r>
            <a:r>
              <a:rPr lang="ko-KR" altLang="en-US" sz="67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대와 </a:t>
            </a:r>
            <a:r>
              <a:rPr lang="en-US" altLang="ko-KR" sz="67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50</a:t>
            </a:r>
            <a:r>
              <a:rPr lang="ko-KR" altLang="en-US" sz="67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대 </a:t>
            </a:r>
            <a:r>
              <a:rPr lang="ko-KR" altLang="en-US" sz="6700" dirty="0" err="1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확진자가</a:t>
            </a:r>
            <a:r>
              <a:rPr lang="ko-KR" altLang="en-US" sz="67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br>
              <a:rPr lang="en-US" altLang="ko-KR" sz="67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</a:br>
            <a:r>
              <a:rPr lang="ko-KR" altLang="en-US" sz="67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가장 많은 이유는</a:t>
            </a:r>
            <a:r>
              <a:rPr lang="en-US" altLang="ko-KR" sz="67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?</a:t>
            </a:r>
            <a:endParaRPr lang="ko-KR" altLang="en-US" sz="6700" dirty="0"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3634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682011-DC0A-462A-A99B-2241CBCC3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686634"/>
            <a:ext cx="4443984" cy="823912"/>
          </a:xfrm>
        </p:spPr>
        <p:txBody>
          <a:bodyPr anchor="t"/>
          <a:lstStyle/>
          <a:p>
            <a:r>
              <a:rPr lang="en-US" altLang="ko-KR" sz="4400" b="1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20</a:t>
            </a:r>
            <a:r>
              <a:rPr lang="ko-KR" altLang="en-US" sz="4400" b="1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A37298-74DE-4CEC-A5B9-11DB5AE1F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1510547"/>
            <a:ext cx="9597398" cy="435685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대구 신천지발 집단 감염으로 인한 확산</a:t>
            </a:r>
            <a:endParaRPr lang="en-US" altLang="ko-KR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  <a:p>
            <a:pPr lvl="1"/>
            <a:r>
              <a:rPr lang="en-US" altLang="ko-KR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“</a:t>
            </a:r>
            <a:r>
              <a:rPr lang="ko-KR" altLang="ko-KR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특히</a:t>
            </a:r>
            <a:r>
              <a:rPr lang="en-US" altLang="ko-KR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20</a:t>
            </a:r>
            <a:r>
              <a:rPr lang="ko-KR" altLang="ko-KR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대의 </a:t>
            </a:r>
            <a:r>
              <a:rPr lang="ko-KR" altLang="ko-KR" dirty="0" err="1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확진자</a:t>
            </a:r>
            <a:r>
              <a:rPr lang="ko-KR" altLang="ko-KR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비중이 높은 것은 청년층의 비중이 높은 신천지 신도 집단감염의 영향으로 보인다</a:t>
            </a:r>
            <a:r>
              <a:rPr lang="en-US" altLang="ko-KR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. </a:t>
            </a:r>
            <a:r>
              <a:rPr lang="ko-KR" altLang="ko-KR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다른 </a:t>
            </a:r>
            <a:r>
              <a:rPr lang="ko-KR" altLang="ko-KR" dirty="0" err="1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국가들에서는</a:t>
            </a:r>
            <a:r>
              <a:rPr lang="ko-KR" altLang="ko-KR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r>
              <a:rPr lang="ko-KR" altLang="ko-KR" dirty="0" err="1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감염병</a:t>
            </a:r>
            <a:r>
              <a:rPr lang="ko-KR" altLang="ko-KR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확산 상황에 따 라 연령대별 </a:t>
            </a:r>
            <a:r>
              <a:rPr lang="ko-KR" altLang="ko-KR" dirty="0" err="1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확진자</a:t>
            </a:r>
            <a:r>
              <a:rPr lang="ko-KR" altLang="ko-KR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비중이 달랐다</a:t>
            </a:r>
            <a:r>
              <a:rPr lang="en-US" altLang="ko-KR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(</a:t>
            </a:r>
            <a:r>
              <a:rPr lang="ko-KR" altLang="ko-KR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다만</a:t>
            </a:r>
            <a:r>
              <a:rPr lang="en-US" altLang="ko-KR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, </a:t>
            </a:r>
            <a:r>
              <a:rPr lang="ko-KR" altLang="ko-KR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주로 중</a:t>
            </a:r>
            <a:r>
              <a:rPr lang="en-US" altLang="ko-KR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·</a:t>
            </a:r>
            <a:r>
              <a:rPr lang="ko-KR" altLang="ko-KR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장년층과</a:t>
            </a:r>
            <a:r>
              <a:rPr lang="en-US" altLang="ko-KR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80</a:t>
            </a:r>
            <a:r>
              <a:rPr lang="ko-KR" altLang="ko-KR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세 이상의 노인 비중이 높은 편이다</a:t>
            </a:r>
            <a:r>
              <a:rPr lang="en-US" altLang="ko-KR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).” – 2020 </a:t>
            </a:r>
            <a:r>
              <a:rPr lang="ko-KR" altLang="ko-KR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통계 프리즘 자료 중</a:t>
            </a:r>
            <a:endParaRPr lang="en-US" altLang="ko-KR" dirty="0">
              <a:latin typeface="Apple SD Gothic Neo Thin" panose="02000300000000000000" pitchFamily="2" charset="-127"/>
              <a:ea typeface="Apple SD Gothic Neo Thin" panose="02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5AE49F-6C68-4138-9F25-31B2AF8CD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140" y="3123506"/>
            <a:ext cx="6095720" cy="304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6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682011-DC0A-462A-A99B-2241CBCC3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686634"/>
            <a:ext cx="4443984" cy="823912"/>
          </a:xfrm>
        </p:spPr>
        <p:txBody>
          <a:bodyPr anchor="t"/>
          <a:lstStyle/>
          <a:p>
            <a:r>
              <a:rPr lang="en-US" altLang="ko-KR" sz="4400" b="1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50</a:t>
            </a:r>
            <a:r>
              <a:rPr lang="ko-KR" altLang="en-US" sz="4400" b="1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A37298-74DE-4CEC-A5B9-11DB5AE1F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1510545"/>
            <a:ext cx="9597398" cy="4408117"/>
          </a:xfrm>
        </p:spPr>
        <p:txBody>
          <a:bodyPr>
            <a:normAutofit/>
          </a:bodyPr>
          <a:lstStyle/>
          <a:p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방문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판매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종교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모임 등 소그룹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모임에서 </a:t>
            </a:r>
            <a:r>
              <a:rPr lang="ko-KR" altLang="ko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확진자가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발생</a:t>
            </a:r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0" indent="0">
              <a:buNone/>
            </a:pPr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2018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년 기준 소상공인 실태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조사에 따르면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연령대별 창업자를 보면 전체 소상공인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시장 기준으로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50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대 창업자가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34.4%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로 가장 높았고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 40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대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27%, 60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대 이상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25.5%, 40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대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22.4% </a:t>
            </a:r>
            <a:r>
              <a:rPr lang="ko-KR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순으로 보여진다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  <a:endParaRPr lang="en-US" altLang="ko-KR" u="sng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B7DA91-18CE-40CF-8D7C-5C97D9504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626" y="1856688"/>
            <a:ext cx="5818747" cy="1857916"/>
          </a:xfrm>
          <a:prstGeom prst="rect">
            <a:avLst/>
          </a:prstGeom>
        </p:spPr>
      </p:pic>
      <p:pic>
        <p:nvPicPr>
          <p:cNvPr id="1026" name="Picture 2" descr="확대이미지">
            <a:extLst>
              <a:ext uri="{FF2B5EF4-FFF2-40B4-BE49-F238E27FC236}">
                <a16:creationId xmlns:a16="http://schemas.microsoft.com/office/drawing/2014/main" id="{978BD206-E5AD-4D40-8139-DEA42F8CD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626" y="4613549"/>
            <a:ext cx="5818747" cy="188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683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682011-DC0A-462A-A99B-2241CBCC3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anchor="t">
            <a:normAutofit/>
          </a:bodyPr>
          <a:lstStyle/>
          <a:p>
            <a:r>
              <a:rPr lang="en-US" altLang="ko-KR" b="1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50</a:t>
            </a:r>
            <a:r>
              <a:rPr lang="ko-KR" altLang="en-US" b="1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대</a:t>
            </a:r>
          </a:p>
        </p:txBody>
      </p:sp>
      <p:graphicFrame>
        <p:nvGraphicFramePr>
          <p:cNvPr id="6" name="내용 개체 틀 3">
            <a:extLst>
              <a:ext uri="{FF2B5EF4-FFF2-40B4-BE49-F238E27FC236}">
                <a16:creationId xmlns:a16="http://schemas.microsoft.com/office/drawing/2014/main" id="{047666B9-2D16-4D1D-ADE7-EFF7DC5767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471256"/>
              </p:ext>
            </p:extLst>
          </p:nvPr>
        </p:nvGraphicFramePr>
        <p:xfrm>
          <a:off x="1219200" y="1271154"/>
          <a:ext cx="10460182" cy="4315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7414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5E038144-C5CB-4845-879E-C91B0BCC679B}"/>
              </a:ext>
            </a:extLst>
          </p:cNvPr>
          <p:cNvSpPr txBox="1">
            <a:spLocks/>
          </p:cNvSpPr>
          <p:nvPr/>
        </p:nvSpPr>
        <p:spPr>
          <a:xfrm>
            <a:off x="1219199" y="1605040"/>
            <a:ext cx="10408024" cy="27045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50</a:t>
            </a:r>
            <a:r>
              <a:rPr lang="ko-KR" altLang="ko-KR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대는 사회</a:t>
            </a:r>
            <a:r>
              <a:rPr lang="en-US" altLang="ko-KR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·</a:t>
            </a:r>
            <a:r>
              <a:rPr lang="ko-KR" altLang="ko-KR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경제적인 배경으로 인해</a:t>
            </a:r>
            <a:r>
              <a:rPr lang="en-US" altLang="ko-KR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r>
              <a:rPr lang="ko-KR" altLang="ko-KR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코로나 상황임에도 불구하고</a:t>
            </a:r>
            <a:r>
              <a:rPr lang="en-US" altLang="ko-KR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r>
              <a:rPr lang="ko-KR" altLang="en-US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어쩔 수 없이</a:t>
            </a:r>
            <a:r>
              <a:rPr lang="ko-KR" altLang="ko-KR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지속적으로 경제</a:t>
            </a:r>
            <a:r>
              <a:rPr lang="en-US" altLang="ko-KR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r>
              <a:rPr lang="ko-KR" altLang="ko-KR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활동을 수행해야 하는 상황</a:t>
            </a:r>
            <a:r>
              <a:rPr lang="ko-KR" altLang="en-US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임</a:t>
            </a:r>
            <a:r>
              <a:rPr lang="en-US" altLang="ko-KR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. </a:t>
            </a:r>
            <a:r>
              <a:rPr lang="ko-KR" altLang="en-US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이로 인해 </a:t>
            </a:r>
            <a:r>
              <a:rPr lang="en-US" altLang="ko-KR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20</a:t>
            </a:r>
            <a:r>
              <a:rPr lang="ko-KR" altLang="ko-KR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대와 더불어 </a:t>
            </a:r>
            <a:r>
              <a:rPr lang="en-US" altLang="ko-KR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50</a:t>
            </a:r>
            <a:r>
              <a:rPr lang="ko-KR" altLang="ko-KR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대</a:t>
            </a:r>
            <a:r>
              <a:rPr lang="ko-KR" altLang="en-US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의 </a:t>
            </a:r>
            <a:r>
              <a:rPr lang="ko-KR" altLang="ko-KR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코로나 </a:t>
            </a:r>
            <a:r>
              <a:rPr lang="ko-KR" altLang="ko-KR" sz="3600" dirty="0" err="1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확진자</a:t>
            </a:r>
            <a:r>
              <a:rPr lang="en-US" altLang="ko-KR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</a:t>
            </a:r>
            <a:r>
              <a:rPr lang="ko-KR" altLang="ko-KR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수가 가장 </a:t>
            </a:r>
            <a:r>
              <a:rPr lang="ko-KR" altLang="en-US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많은</a:t>
            </a:r>
            <a:r>
              <a:rPr lang="ko-KR" altLang="ko-KR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 비율을 차지하</a:t>
            </a:r>
            <a:r>
              <a:rPr lang="ko-KR" altLang="en-US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게 된 것으로 판단됨</a:t>
            </a:r>
            <a:r>
              <a:rPr lang="en-US" altLang="ko-KR" sz="3600" dirty="0">
                <a:latin typeface="Apple SD Gothic Neo Thin" panose="02000300000000000000" pitchFamily="2" charset="-127"/>
                <a:ea typeface="Apple SD Gothic Neo Thin" panose="02000300000000000000" pitchFamily="2" charset="-127"/>
              </a:rPr>
              <a:t>.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F98C286-5FC2-4724-BA50-455962782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684900"/>
            <a:ext cx="9601200" cy="1486800"/>
          </a:xfrm>
        </p:spPr>
        <p:txBody>
          <a:bodyPr anchor="t">
            <a:normAutofit/>
          </a:bodyPr>
          <a:lstStyle/>
          <a:p>
            <a:r>
              <a:rPr lang="ko-KR" altLang="en-US" b="1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중간 요약</a:t>
            </a:r>
          </a:p>
        </p:txBody>
      </p:sp>
    </p:spTree>
    <p:extLst>
      <p:ext uri="{BB962C8B-B14F-4D97-AF65-F5344CB8AC3E}">
        <p14:creationId xmlns:p14="http://schemas.microsoft.com/office/powerpoint/2010/main" val="111860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666FF43-1008-4634-B00B-E55809347947}"/>
              </a:ext>
            </a:extLst>
          </p:cNvPr>
          <p:cNvSpPr txBox="1">
            <a:spLocks/>
          </p:cNvSpPr>
          <p:nvPr/>
        </p:nvSpPr>
        <p:spPr>
          <a:xfrm>
            <a:off x="1915128" y="1788454"/>
            <a:ext cx="8361229" cy="209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ko-KR" altLang="en-US" sz="7200" cap="all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군집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80E799-2B79-3A48-8561-EDFACB250D2B}"/>
              </a:ext>
            </a:extLst>
          </p:cNvPr>
          <p:cNvSpPr txBox="1"/>
          <p:nvPr/>
        </p:nvSpPr>
        <p:spPr>
          <a:xfrm>
            <a:off x="6123709" y="28124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16973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BBBB4-AA82-4223-A7EB-C70CB01F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540000"/>
            <a:ext cx="9601200" cy="1485900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군집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2334CD-F86F-427E-B385-BFAD8A06C7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04773"/>
            <a:ext cx="9601200" cy="1824227"/>
          </a:xfrm>
          <a:prstGeom prst="rect">
            <a:avLst/>
          </a:prstGeom>
          <a:noFill/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2390E32-5AE2-4CA1-81FB-ED08C6A1D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7"/>
          <a:stretch/>
        </p:blipFill>
        <p:spPr bwMode="auto">
          <a:xfrm>
            <a:off x="1295400" y="3764238"/>
            <a:ext cx="4800600" cy="240796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C639A6-32B0-41ED-B905-5D8157070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5738" y="3764238"/>
            <a:ext cx="4460862" cy="2407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4954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BBBB4-AA82-4223-A7EB-C70CB01F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540000"/>
            <a:ext cx="9601200" cy="1485900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군집 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6DDC2C-039C-4665-BA5E-6BF734198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171" y="1822572"/>
            <a:ext cx="5951966" cy="3212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86A8A9-58C8-AC48-9977-0A23EFED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960" y="1689604"/>
            <a:ext cx="4724403" cy="672591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54A15A0F-6FC5-1041-B9B1-D828EAC59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961" y="2698491"/>
            <a:ext cx="4724402" cy="28286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06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42CC8095-51DE-4FC2-A768-2B1CC9B43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540000"/>
            <a:ext cx="9601200" cy="1485900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사후 검증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A66820-ABE3-438B-B1B6-D86DA7C1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340" y="3429000"/>
            <a:ext cx="5149180" cy="22070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2CE9C1-D6AA-4E46-ACE1-D29792B47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19" y="4946074"/>
            <a:ext cx="5282183" cy="689964"/>
          </a:xfrm>
          <a:prstGeom prst="rect">
            <a:avLst/>
          </a:prstGeom>
        </p:spPr>
      </p:pic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9E73D98B-CF9C-8C4C-98BB-DA2533FF4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43167"/>
              </p:ext>
            </p:extLst>
          </p:nvPr>
        </p:nvGraphicFramePr>
        <p:xfrm>
          <a:off x="1150800" y="1689604"/>
          <a:ext cx="5194340" cy="2937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108">
                  <a:extLst>
                    <a:ext uri="{9D8B030D-6E8A-4147-A177-3AD203B41FA5}">
                      <a16:colId xmlns:a16="http://schemas.microsoft.com/office/drawing/2014/main" val="3081960860"/>
                    </a:ext>
                  </a:extLst>
                </a:gridCol>
                <a:gridCol w="673108">
                  <a:extLst>
                    <a:ext uri="{9D8B030D-6E8A-4147-A177-3AD203B41FA5}">
                      <a16:colId xmlns:a16="http://schemas.microsoft.com/office/drawing/2014/main" val="491405938"/>
                    </a:ext>
                  </a:extLst>
                </a:gridCol>
                <a:gridCol w="1282708">
                  <a:extLst>
                    <a:ext uri="{9D8B030D-6E8A-4147-A177-3AD203B41FA5}">
                      <a16:colId xmlns:a16="http://schemas.microsoft.com/office/drawing/2014/main" val="3969883766"/>
                    </a:ext>
                  </a:extLst>
                </a:gridCol>
                <a:gridCol w="1181108">
                  <a:extLst>
                    <a:ext uri="{9D8B030D-6E8A-4147-A177-3AD203B41FA5}">
                      <a16:colId xmlns:a16="http://schemas.microsoft.com/office/drawing/2014/main" val="1152706101"/>
                    </a:ext>
                  </a:extLst>
                </a:gridCol>
                <a:gridCol w="1384308">
                  <a:extLst>
                    <a:ext uri="{9D8B030D-6E8A-4147-A177-3AD203B41FA5}">
                      <a16:colId xmlns:a16="http://schemas.microsoft.com/office/drawing/2014/main" val="2387719554"/>
                    </a:ext>
                  </a:extLst>
                </a:gridCol>
              </a:tblGrid>
              <a:tr h="273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군집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성별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감염 경로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평균 연령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평균 회복일</a:t>
                      </a:r>
                    </a:p>
                  </a:txBody>
                  <a:tcPr marL="82554" marR="82554" marT="41277" marB="41277" anchor="ctr"/>
                </a:tc>
                <a:extLst>
                  <a:ext uri="{0D108BD9-81ED-4DB2-BD59-A6C34878D82A}">
                    <a16:rowId xmlns:a16="http://schemas.microsoft.com/office/drawing/2014/main" val="90108364"/>
                  </a:ext>
                </a:extLst>
              </a:tr>
              <a:tr h="273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1</a:t>
                      </a:r>
                      <a:endParaRPr lang="ko-KR" altLang="en-US" sz="16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남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해외 유입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32.77</a:t>
                      </a:r>
                      <a:r>
                        <a:rPr lang="ko-KR" altLang="en-US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세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23.57</a:t>
                      </a:r>
                      <a:r>
                        <a:rPr lang="ko-KR" altLang="en-US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일</a:t>
                      </a:r>
                    </a:p>
                  </a:txBody>
                  <a:tcPr marL="82554" marR="82554" marT="41277" marB="41277" anchor="ctr"/>
                </a:tc>
                <a:extLst>
                  <a:ext uri="{0D108BD9-81ED-4DB2-BD59-A6C34878D82A}">
                    <a16:rowId xmlns:a16="http://schemas.microsoft.com/office/drawing/2014/main" val="2795511257"/>
                  </a:ext>
                </a:extLst>
              </a:tr>
              <a:tr h="273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2</a:t>
                      </a:r>
                      <a:endParaRPr lang="ko-KR" altLang="en-US" sz="16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남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환자 접촉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38.16</a:t>
                      </a:r>
                      <a:r>
                        <a:rPr lang="ko-KR" altLang="en-US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세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22.96</a:t>
                      </a:r>
                      <a:r>
                        <a:rPr lang="ko-KR" altLang="en-US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일</a:t>
                      </a:r>
                    </a:p>
                  </a:txBody>
                  <a:tcPr marL="82554" marR="82554" marT="41277" marB="41277" anchor="ctr"/>
                </a:tc>
                <a:extLst>
                  <a:ext uri="{0D108BD9-81ED-4DB2-BD59-A6C34878D82A}">
                    <a16:rowId xmlns:a16="http://schemas.microsoft.com/office/drawing/2014/main" val="2091681291"/>
                  </a:ext>
                </a:extLst>
              </a:tr>
              <a:tr h="273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3</a:t>
                      </a:r>
                      <a:endParaRPr lang="ko-KR" altLang="en-US" sz="16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여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환자 접촉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40</a:t>
                      </a:r>
                      <a:r>
                        <a:rPr lang="ko-KR" altLang="en-US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세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22.27</a:t>
                      </a:r>
                      <a:r>
                        <a:rPr lang="ko-KR" altLang="en-US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일</a:t>
                      </a:r>
                    </a:p>
                  </a:txBody>
                  <a:tcPr marL="82554" marR="82554" marT="41277" marB="41277" anchor="ctr"/>
                </a:tc>
                <a:extLst>
                  <a:ext uri="{0D108BD9-81ED-4DB2-BD59-A6C34878D82A}">
                    <a16:rowId xmlns:a16="http://schemas.microsoft.com/office/drawing/2014/main" val="996635937"/>
                  </a:ext>
                </a:extLst>
              </a:tr>
              <a:tr h="273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4</a:t>
                      </a:r>
                      <a:endParaRPr lang="ko-KR" altLang="en-US" sz="16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여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해외 유입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25.5</a:t>
                      </a:r>
                      <a:r>
                        <a:rPr lang="ko-KR" altLang="en-US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세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23.39</a:t>
                      </a:r>
                      <a:r>
                        <a:rPr lang="ko-KR" altLang="en-US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일</a:t>
                      </a:r>
                    </a:p>
                  </a:txBody>
                  <a:tcPr marL="82554" marR="82554" marT="41277" marB="41277" anchor="ctr"/>
                </a:tc>
                <a:extLst>
                  <a:ext uri="{0D108BD9-81ED-4DB2-BD59-A6C34878D82A}">
                    <a16:rowId xmlns:a16="http://schemas.microsoft.com/office/drawing/2014/main" val="1864279814"/>
                  </a:ext>
                </a:extLst>
              </a:tr>
              <a:tr h="273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5</a:t>
                      </a:r>
                      <a:endParaRPr lang="ko-KR" altLang="en-US" sz="160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남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알 수 없음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36.47</a:t>
                      </a:r>
                      <a:r>
                        <a:rPr lang="ko-KR" altLang="en-US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세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25.79</a:t>
                      </a:r>
                      <a:r>
                        <a:rPr lang="ko-KR" altLang="en-US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일</a:t>
                      </a:r>
                    </a:p>
                  </a:txBody>
                  <a:tcPr marL="82554" marR="82554" marT="41277" marB="41277" anchor="ctr"/>
                </a:tc>
                <a:extLst>
                  <a:ext uri="{0D108BD9-81ED-4DB2-BD59-A6C34878D82A}">
                    <a16:rowId xmlns:a16="http://schemas.microsoft.com/office/drawing/2014/main" val="708163014"/>
                  </a:ext>
                </a:extLst>
              </a:tr>
              <a:tr h="273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6</a:t>
                      </a:r>
                      <a:endParaRPr lang="ko-KR" altLang="en-US" sz="160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여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집단 감염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47.77</a:t>
                      </a:r>
                      <a:r>
                        <a:rPr lang="ko-KR" altLang="en-US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세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highlight>
                            <a:srgbClr val="FFFF00"/>
                          </a:highlight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28.4</a:t>
                      </a:r>
                      <a:r>
                        <a:rPr lang="ko-KR" altLang="en-US" sz="1600" dirty="0">
                          <a:highlight>
                            <a:srgbClr val="FFFF00"/>
                          </a:highlight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일</a:t>
                      </a:r>
                    </a:p>
                  </a:txBody>
                  <a:tcPr marL="82554" marR="82554" marT="41277" marB="41277" anchor="ctr"/>
                </a:tc>
                <a:extLst>
                  <a:ext uri="{0D108BD9-81ED-4DB2-BD59-A6C34878D82A}">
                    <a16:rowId xmlns:a16="http://schemas.microsoft.com/office/drawing/2014/main" val="2088155803"/>
                  </a:ext>
                </a:extLst>
              </a:tr>
              <a:tr h="273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7</a:t>
                      </a:r>
                      <a:endParaRPr lang="ko-KR" altLang="en-US" sz="160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남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집단 감염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39.73</a:t>
                      </a:r>
                      <a:r>
                        <a:rPr lang="ko-KR" altLang="en-US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세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27.64</a:t>
                      </a:r>
                      <a:r>
                        <a:rPr lang="ko-KR" altLang="en-US" sz="160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일</a:t>
                      </a:r>
                    </a:p>
                  </a:txBody>
                  <a:tcPr marL="82554" marR="82554" marT="41277" marB="41277" anchor="ctr"/>
                </a:tc>
                <a:extLst>
                  <a:ext uri="{0D108BD9-81ED-4DB2-BD59-A6C34878D82A}">
                    <a16:rowId xmlns:a16="http://schemas.microsoft.com/office/drawing/2014/main" val="3734070754"/>
                  </a:ext>
                </a:extLst>
              </a:tr>
              <a:tr h="273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8</a:t>
                      </a:r>
                      <a:endParaRPr lang="ko-KR" altLang="en-US" sz="16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여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알 수 없음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42.29</a:t>
                      </a:r>
                      <a:r>
                        <a:rPr lang="ko-KR" altLang="en-US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세</a:t>
                      </a:r>
                    </a:p>
                  </a:txBody>
                  <a:tcPr marL="82554" marR="82554" marT="41277" marB="4127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24.66</a:t>
                      </a:r>
                      <a:r>
                        <a:rPr lang="ko-KR" altLang="en-US" sz="16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일</a:t>
                      </a:r>
                    </a:p>
                  </a:txBody>
                  <a:tcPr marL="82554" marR="82554" marT="41277" marB="41277" anchor="ctr"/>
                </a:tc>
                <a:extLst>
                  <a:ext uri="{0D108BD9-81ED-4DB2-BD59-A6C34878D82A}">
                    <a16:rowId xmlns:a16="http://schemas.microsoft.com/office/drawing/2014/main" val="1211714164"/>
                  </a:ext>
                </a:extLst>
              </a:tr>
            </a:tbl>
          </a:graphicData>
        </a:graphic>
      </p:graphicFrame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B820021-3A49-6943-9BE7-5D0C6F69B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339" y="1659541"/>
            <a:ext cx="51540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97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9F98C286-5FC2-4724-BA50-455962782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최종 요약 및 결론</a:t>
            </a:r>
          </a:p>
        </p:txBody>
      </p:sp>
      <p:graphicFrame>
        <p:nvGraphicFramePr>
          <p:cNvPr id="15" name="내용 개체 틀 3">
            <a:extLst>
              <a:ext uri="{FF2B5EF4-FFF2-40B4-BE49-F238E27FC236}">
                <a16:creationId xmlns:a16="http://schemas.microsoft.com/office/drawing/2014/main" id="{B79853EE-0F35-428F-8C96-4D2A19F411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987250"/>
              </p:ext>
            </p:extLst>
          </p:nvPr>
        </p:nvGraphicFramePr>
        <p:xfrm>
          <a:off x="1219200" y="1146463"/>
          <a:ext cx="10695710" cy="456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3784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666FF43-1008-4634-B00B-E55809347947}"/>
              </a:ext>
            </a:extLst>
          </p:cNvPr>
          <p:cNvSpPr txBox="1">
            <a:spLocks/>
          </p:cNvSpPr>
          <p:nvPr/>
        </p:nvSpPr>
        <p:spPr>
          <a:xfrm>
            <a:off x="1915128" y="1788454"/>
            <a:ext cx="8361229" cy="209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ko-KR" altLang="en-US" sz="7200" cap="all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유형별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921191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187E9B-E691-FC40-ABE5-733DAF14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540000"/>
            <a:ext cx="9601200" cy="1485900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References</a:t>
            </a:r>
            <a:endParaRPr kumimoji="1" lang="ko-KR" altLang="en-US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1AD4D1-AA39-4B64-906C-6F3940D28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638299"/>
            <a:ext cx="9601200" cy="35814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200" dirty="0"/>
              <a:t>보건복지부</a:t>
            </a:r>
            <a:r>
              <a:rPr lang="en-US" altLang="ko-KR" sz="1200" dirty="0"/>
              <a:t>, </a:t>
            </a:r>
            <a:r>
              <a:rPr lang="ko-KR" altLang="en-US" sz="1200" dirty="0"/>
              <a:t>코</a:t>
            </a:r>
            <a:r>
              <a:rPr lang="en-US" altLang="ko-KR" sz="1200" dirty="0"/>
              <a:t>. (</a:t>
            </a:r>
            <a:r>
              <a:rPr lang="en" altLang="ko-KR" sz="1200" dirty="0"/>
              <a:t>n.d.). Retrieved from </a:t>
            </a:r>
            <a:r>
              <a:rPr lang="en" altLang="ko-KR" sz="1200" dirty="0">
                <a:hlinkClick r:id="rId2"/>
              </a:rPr>
              <a:t>http://ncov.mohw.go.kr/bdBoardList_Real.do</a:t>
            </a:r>
            <a:endParaRPr lang="en" altLang="ko-KR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ko-KR" altLang="en-US" sz="1200" dirty="0"/>
              <a:t>중앙일보</a:t>
            </a:r>
            <a:r>
              <a:rPr lang="en-US" altLang="ko-KR" sz="1200" dirty="0"/>
              <a:t>. (2013, </a:t>
            </a:r>
            <a:r>
              <a:rPr lang="en" altLang="ko-KR" sz="1200" dirty="0"/>
              <a:t>July 23). 20</a:t>
            </a:r>
            <a:r>
              <a:rPr lang="ko-KR" altLang="en-US" sz="1200" dirty="0"/>
              <a:t>대</a:t>
            </a:r>
            <a:r>
              <a:rPr lang="en-US" altLang="ko-KR" sz="1200" dirty="0"/>
              <a:t>, </a:t>
            </a:r>
            <a:r>
              <a:rPr lang="ko-KR" altLang="en-US" sz="1200" dirty="0"/>
              <a:t>홍대</a:t>
            </a:r>
            <a:r>
              <a:rPr lang="en-US" altLang="ko-KR" sz="1200" dirty="0"/>
              <a:t>·</a:t>
            </a:r>
            <a:r>
              <a:rPr lang="ko-KR" altLang="en-US" sz="1200" dirty="0"/>
              <a:t>강남</a:t>
            </a:r>
            <a:r>
              <a:rPr lang="en-US" altLang="ko-KR" sz="1200" dirty="0"/>
              <a:t>·</a:t>
            </a:r>
            <a:r>
              <a:rPr lang="ko-KR" altLang="en-US" sz="1200" dirty="0"/>
              <a:t>이태원 클럽 순으로 많아 </a:t>
            </a:r>
            <a:r>
              <a:rPr lang="en-US" altLang="ko-KR" sz="1200" dirty="0"/>
              <a:t>... </a:t>
            </a:r>
            <a:r>
              <a:rPr lang="ko-KR" altLang="en-US" sz="1200" dirty="0"/>
              <a:t>클럽 </a:t>
            </a:r>
            <a:r>
              <a:rPr lang="ko-KR" altLang="en-US" sz="1200" dirty="0" err="1"/>
              <a:t>연관어는</a:t>
            </a:r>
            <a:r>
              <a:rPr lang="ko-KR" altLang="en-US" sz="1200" dirty="0"/>
              <a:t> </a:t>
            </a:r>
            <a:r>
              <a:rPr lang="en-US" altLang="ko-KR" sz="1200" dirty="0"/>
              <a:t>'</a:t>
            </a:r>
            <a:r>
              <a:rPr lang="ko-KR" altLang="en-US" sz="1200" dirty="0"/>
              <a:t>음악</a:t>
            </a:r>
            <a:r>
              <a:rPr lang="en-US" altLang="ko-KR" sz="1200" dirty="0"/>
              <a:t>·</a:t>
            </a:r>
            <a:r>
              <a:rPr lang="ko-KR" altLang="en-US" sz="1200" dirty="0"/>
              <a:t>사진</a:t>
            </a:r>
            <a:r>
              <a:rPr lang="en-US" altLang="ko-KR" sz="1200" dirty="0"/>
              <a:t>·</a:t>
            </a:r>
            <a:r>
              <a:rPr lang="ko-KR" altLang="en-US" sz="1200" dirty="0"/>
              <a:t>파티</a:t>
            </a:r>
            <a:r>
              <a:rPr lang="en-US" altLang="ko-KR" sz="1200" dirty="0"/>
              <a:t>·</a:t>
            </a:r>
            <a:r>
              <a:rPr lang="ko-KR" altLang="en-US" sz="1200" dirty="0"/>
              <a:t>여자</a:t>
            </a:r>
            <a:r>
              <a:rPr lang="en-US" altLang="ko-KR" sz="1200" dirty="0"/>
              <a:t>'. </a:t>
            </a:r>
            <a:r>
              <a:rPr lang="en" altLang="ko-KR" sz="1200" dirty="0"/>
              <a:t>Retrieved October 28, 2020, from </a:t>
            </a:r>
            <a:r>
              <a:rPr lang="en" altLang="ko-KR" sz="1200" dirty="0">
                <a:hlinkClick r:id="rId3"/>
              </a:rPr>
              <a:t>https://news.joins.com/article/12151756</a:t>
            </a:r>
            <a:endParaRPr lang="en" altLang="ko-KR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ko-KR" altLang="en-US" sz="1200" dirty="0"/>
              <a:t>보건복지부</a:t>
            </a:r>
            <a:r>
              <a:rPr lang="en-US" altLang="ko-KR" sz="1200" dirty="0"/>
              <a:t>, </a:t>
            </a:r>
            <a:r>
              <a:rPr lang="ko-KR" altLang="en-US" sz="1200" dirty="0"/>
              <a:t>코</a:t>
            </a:r>
            <a:r>
              <a:rPr lang="en-US" altLang="ko-KR" sz="1200" dirty="0"/>
              <a:t>. (</a:t>
            </a:r>
            <a:r>
              <a:rPr lang="en" altLang="ko-KR" sz="1200" dirty="0"/>
              <a:t>n.d.). Retrieved October 28, 2020, from </a:t>
            </a:r>
            <a:r>
              <a:rPr lang="en" altLang="ko-KR" sz="1200" dirty="0">
                <a:hlinkClick r:id="rId4"/>
              </a:rPr>
              <a:t>http://ncov.mohw.go.kr/tcmBoardView.do?contSeq=355487</a:t>
            </a:r>
            <a:endParaRPr lang="en" altLang="ko-KR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ko-KR" altLang="en-US" sz="1200" dirty="0" err="1"/>
              <a:t>음식과사람</a:t>
            </a:r>
            <a:r>
              <a:rPr lang="en-US" altLang="ko-KR" sz="1200" dirty="0"/>
              <a:t>. (2020, </a:t>
            </a:r>
            <a:r>
              <a:rPr lang="en" altLang="ko-KR" sz="1200" dirty="0"/>
              <a:t>February 04). '</a:t>
            </a:r>
            <a:r>
              <a:rPr lang="ko-KR" altLang="en-US" sz="1200" dirty="0"/>
              <a:t>소상공인 실태조사</a:t>
            </a:r>
            <a:r>
              <a:rPr lang="en-US" altLang="ko-KR" sz="1200" dirty="0"/>
              <a:t>' </a:t>
            </a:r>
            <a:r>
              <a:rPr lang="ko-KR" altLang="en-US" sz="1200" dirty="0"/>
              <a:t>심층 분석</a:t>
            </a:r>
            <a:r>
              <a:rPr lang="en-US" altLang="ko-KR" sz="1200" dirty="0"/>
              <a:t>. </a:t>
            </a:r>
            <a:r>
              <a:rPr lang="en" altLang="ko-KR" sz="1200" dirty="0"/>
              <a:t>Retrieved October 28, 2020, from </a:t>
            </a:r>
            <a:r>
              <a:rPr lang="en" altLang="ko-KR" sz="1200" dirty="0">
                <a:hlinkClick r:id="rId5"/>
              </a:rPr>
              <a:t>https://www.kfoodtimes.com/news/articleView.html?idxno=7726</a:t>
            </a:r>
            <a:endParaRPr lang="en-US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기자</a:t>
            </a:r>
            <a:r>
              <a:rPr lang="en-US" altLang="ko-KR" sz="1200" dirty="0"/>
              <a:t>, </a:t>
            </a:r>
            <a:r>
              <a:rPr lang="ko-KR" altLang="en-US" sz="1200" dirty="0"/>
              <a:t>최</a:t>
            </a:r>
            <a:r>
              <a:rPr lang="en-US" altLang="ko-KR" sz="1200" dirty="0"/>
              <a:t>. (2019, </a:t>
            </a:r>
            <a:r>
              <a:rPr lang="en" altLang="ko-KR" sz="1200" dirty="0"/>
              <a:t>July 08). [</a:t>
            </a:r>
            <a:r>
              <a:rPr lang="ko-KR" altLang="en-US" sz="1200" dirty="0"/>
              <a:t>분석</a:t>
            </a:r>
            <a:r>
              <a:rPr lang="en-US" altLang="ko-KR" sz="1200" dirty="0"/>
              <a:t>]50</a:t>
            </a:r>
            <a:r>
              <a:rPr lang="ko-KR" altLang="en-US" sz="1200" dirty="0"/>
              <a:t>대 </a:t>
            </a:r>
            <a:r>
              <a:rPr lang="ko-KR" altLang="en-US" sz="1200" dirty="0" err="1"/>
              <a:t>평균부채</a:t>
            </a:r>
            <a:r>
              <a:rPr lang="ko-KR" altLang="en-US" sz="1200" dirty="0"/>
              <a:t> </a:t>
            </a:r>
            <a:r>
              <a:rPr lang="en-US" altLang="ko-KR" sz="1200" dirty="0"/>
              <a:t>8469</a:t>
            </a:r>
            <a:r>
              <a:rPr lang="ko-KR" altLang="en-US" sz="1200" dirty="0"/>
              <a:t>만원으로 </a:t>
            </a:r>
            <a:r>
              <a:rPr lang="en-US" altLang="ko-KR" sz="1200" dirty="0"/>
              <a:t>1</a:t>
            </a:r>
            <a:r>
              <a:rPr lang="ko-KR" altLang="en-US" sz="1200" dirty="0"/>
              <a:t>위</a:t>
            </a:r>
            <a:r>
              <a:rPr lang="en-US" altLang="ko-KR" sz="1200" dirty="0"/>
              <a:t>. </a:t>
            </a:r>
            <a:r>
              <a:rPr lang="en" altLang="ko-KR" sz="1200" dirty="0"/>
              <a:t>Retrieved October 28, 2020, from </a:t>
            </a:r>
            <a:r>
              <a:rPr lang="en" altLang="ko-KR" sz="1200" dirty="0">
                <a:hlinkClick r:id="rId6"/>
              </a:rPr>
              <a:t>https://www.koit.co.kr/news/articleView.html?idxno=76167</a:t>
            </a:r>
            <a:endParaRPr lang="en" altLang="ko-KR" sz="1200" dirty="0"/>
          </a:p>
          <a:p>
            <a:pPr marL="0" indent="0">
              <a:buNone/>
            </a:pPr>
            <a:endParaRPr lang="en" altLang="ko-KR" sz="1200" dirty="0"/>
          </a:p>
          <a:p>
            <a:pPr marL="0" indent="0">
              <a:buNone/>
            </a:pPr>
            <a:r>
              <a:rPr lang="ko-KR" altLang="en-US" sz="1200" dirty="0"/>
              <a:t>최</a:t>
            </a:r>
            <a:r>
              <a:rPr lang="en-US" altLang="ko-KR" sz="1200" dirty="0"/>
              <a:t>, </a:t>
            </a:r>
            <a:r>
              <a:rPr lang="ko-KR" altLang="en-US" sz="1200" dirty="0"/>
              <a:t>바</a:t>
            </a:r>
            <a:r>
              <a:rPr lang="en-US" altLang="ko-KR" sz="1200" dirty="0"/>
              <a:t>. (2020). </a:t>
            </a:r>
            <a:r>
              <a:rPr lang="ko-KR" altLang="en-US" sz="1200" dirty="0"/>
              <a:t>「</a:t>
            </a:r>
            <a:r>
              <a:rPr lang="en" altLang="ko-KR" sz="1200" dirty="0"/>
              <a:t>KOSTAT </a:t>
            </a:r>
            <a:r>
              <a:rPr lang="ko-KR" altLang="en-US" sz="1200" dirty="0" err="1"/>
              <a:t>통계플러스</a:t>
            </a:r>
            <a:r>
              <a:rPr lang="ko-KR" altLang="en-US" sz="1200" dirty="0"/>
              <a:t>」 </a:t>
            </a:r>
            <a:r>
              <a:rPr lang="en-US" altLang="ko-KR" sz="1200" dirty="0"/>
              <a:t>2020</a:t>
            </a:r>
            <a:r>
              <a:rPr lang="ko-KR" altLang="en-US" sz="1200" dirty="0"/>
              <a:t>년 여름호 발간 보도자료 </a:t>
            </a:r>
            <a:r>
              <a:rPr lang="en-US" altLang="ko-KR" sz="1200" dirty="0"/>
              <a:t>| </a:t>
            </a:r>
            <a:r>
              <a:rPr lang="ko-KR" altLang="en-US" sz="1200" dirty="0" err="1"/>
              <a:t>통계개발원</a:t>
            </a:r>
            <a:r>
              <a:rPr lang="en-US" altLang="ko-KR" sz="1200" dirty="0"/>
              <a:t>. </a:t>
            </a:r>
            <a:r>
              <a:rPr lang="en" altLang="ko-KR" sz="1200" dirty="0"/>
              <a:t>Retrieved October 28, 2020, from </a:t>
            </a:r>
            <a:r>
              <a:rPr lang="en" altLang="ko-KR" sz="1200" dirty="0">
                <a:hlinkClick r:id="rId7"/>
              </a:rPr>
              <a:t>http://www.kostat.go.kr/sri/srikor/srikor_ntc/1/index.board?bmode=read&amp;aSeq=383420</a:t>
            </a:r>
            <a:endParaRPr lang="en" altLang="ko-KR" sz="1200" dirty="0"/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19801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55767-0004-7243-B39F-DC6F1EEE0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rmAutofit/>
          </a:bodyPr>
          <a:lstStyle/>
          <a:p>
            <a:r>
              <a:rPr kumimoji="1"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101946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0D377-A306-4ED7-B896-AEF22536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540000"/>
            <a:ext cx="9601200" cy="1485900"/>
          </a:xfrm>
        </p:spPr>
        <p:txBody>
          <a:bodyPr anchor="t">
            <a:normAutofit/>
          </a:bodyPr>
          <a:lstStyle/>
          <a:p>
            <a:r>
              <a:rPr lang="en-US" altLang="ko-KR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1. </a:t>
            </a:r>
            <a:r>
              <a:rPr lang="ko-KR" altLang="en-US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확진자</a:t>
            </a:r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(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성별</a:t>
            </a:r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/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연령</a:t>
            </a:r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/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지역</a:t>
            </a:r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)</a:t>
            </a:r>
            <a:endParaRPr lang="ko-KR" altLang="en-US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3273AA-C284-4A4E-8589-ED875DA28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19" y="1527446"/>
            <a:ext cx="3629443" cy="2422653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80A76C6-B889-4D23-A94E-D1875E5DC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962" y="4183923"/>
            <a:ext cx="7286176" cy="2422653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236658-51CE-46AE-8E47-27EF31052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831" y="1527445"/>
            <a:ext cx="4845307" cy="24226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1958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240043D-EAA3-4AED-8ADA-34F082FB1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37" y="1525155"/>
            <a:ext cx="3629443" cy="2422653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480D377-A306-4ED7-B896-AEF22536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540000"/>
            <a:ext cx="9601200" cy="1485900"/>
          </a:xfrm>
        </p:spPr>
        <p:txBody>
          <a:bodyPr anchor="t">
            <a:normAutofit/>
          </a:bodyPr>
          <a:lstStyle/>
          <a:p>
            <a:r>
              <a:rPr lang="en-US" altLang="ko-KR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2. </a:t>
            </a:r>
            <a:r>
              <a:rPr lang="ko-KR" altLang="en-US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격리 </a:t>
            </a:r>
            <a:r>
              <a:rPr lang="ko-KR" altLang="en-US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해제자</a:t>
            </a:r>
            <a:r>
              <a:rPr lang="en-US" altLang="ko-KR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(</a:t>
            </a:r>
            <a:r>
              <a:rPr lang="ko-KR" altLang="en-US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성별</a:t>
            </a:r>
            <a:r>
              <a:rPr lang="en-US" altLang="ko-KR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/</a:t>
            </a:r>
            <a:r>
              <a:rPr lang="ko-KR" altLang="en-US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연령</a:t>
            </a:r>
            <a:r>
              <a:rPr lang="en-US" altLang="ko-KR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/</a:t>
            </a:r>
            <a:r>
              <a:rPr lang="ko-KR" altLang="en-US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지역</a:t>
            </a:r>
            <a:r>
              <a:rPr lang="en-US" altLang="ko-KR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)</a:t>
            </a:r>
            <a:endParaRPr lang="ko-KR" altLang="en-US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03DF6FF-7BF7-42AF-97E4-B7D0E08E7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962" y="4181631"/>
            <a:ext cx="7286173" cy="2422652"/>
          </a:xfrm>
          <a:prstGeom prst="rect">
            <a:avLst/>
          </a:prstGeom>
          <a:noFill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9E5AF5-5BB9-4E67-9261-B53503D04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19" y="1525155"/>
            <a:ext cx="3631080" cy="2423745"/>
          </a:xfrm>
          <a:prstGeom prst="rect">
            <a:avLst/>
          </a:prstGeom>
          <a:noFill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60AB40E-D656-4410-9C46-8D79BA3C5A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831" y="1525155"/>
            <a:ext cx="4845304" cy="24226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7908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0D377-A306-4ED7-B896-AEF22536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540000"/>
            <a:ext cx="9601200" cy="1485900"/>
          </a:xfrm>
        </p:spPr>
        <p:txBody>
          <a:bodyPr anchor="t">
            <a:normAutofit/>
          </a:bodyPr>
          <a:lstStyle/>
          <a:p>
            <a:r>
              <a:rPr lang="en-US" altLang="ko-KR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3. </a:t>
            </a:r>
            <a:r>
              <a:rPr lang="ko-KR" altLang="en-US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사망자</a:t>
            </a:r>
            <a:r>
              <a:rPr lang="en-US" altLang="ko-KR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(</a:t>
            </a:r>
            <a:r>
              <a:rPr lang="ko-KR" altLang="en-US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성별</a:t>
            </a:r>
            <a:r>
              <a:rPr lang="en-US" altLang="ko-KR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/</a:t>
            </a:r>
            <a:r>
              <a:rPr lang="ko-KR" altLang="en-US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연령</a:t>
            </a:r>
            <a:r>
              <a:rPr lang="en-US" altLang="ko-KR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/</a:t>
            </a:r>
            <a:r>
              <a:rPr lang="ko-KR" altLang="en-US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지역</a:t>
            </a:r>
            <a:r>
              <a:rPr lang="en-US" altLang="ko-KR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)</a:t>
            </a:r>
            <a:endParaRPr lang="ko-KR" altLang="en-US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B10D2F-A7D0-4762-93FB-35846BB2D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19" y="1527445"/>
            <a:ext cx="3629443" cy="2422653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F1762D-4996-4D24-9E78-5B479963B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962" y="4179898"/>
            <a:ext cx="4853353" cy="2426677"/>
          </a:xfrm>
          <a:prstGeom prst="rect">
            <a:avLst/>
          </a:prstGeom>
          <a:noFill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8CF41C-5D97-4C68-A455-CFD0A69F8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832" y="1527445"/>
            <a:ext cx="4845306" cy="24226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1051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0D377-A306-4ED7-B896-AEF22536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999" y="540000"/>
            <a:ext cx="9645096" cy="1485900"/>
          </a:xfrm>
        </p:spPr>
        <p:txBody>
          <a:bodyPr anchor="t">
            <a:normAutofit/>
          </a:bodyPr>
          <a:lstStyle/>
          <a:p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4. 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연령별 </a:t>
            </a:r>
            <a:r>
              <a:rPr lang="ko-KR" altLang="en-US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확진자</a:t>
            </a:r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이동 경로 포착 횟수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4D57F5-29E3-4813-BD85-E418FD2092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238" y="1556038"/>
            <a:ext cx="6641523" cy="4133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6179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0D377-A306-4ED7-B896-AEF22536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36418"/>
            <a:ext cx="9601200" cy="1485900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참고 </a:t>
            </a:r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– </a:t>
            </a:r>
            <a:r>
              <a:rPr lang="ko-KR" altLang="en-US" dirty="0" err="1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확진자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 연령별 현황</a:t>
            </a:r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(</a:t>
            </a:r>
            <a:r>
              <a:rPr lang="ko-KR" altLang="en-US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정부</a:t>
            </a:r>
            <a:r>
              <a:rPr lang="en-US" altLang="ko-KR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</a:rPr>
              <a:t>)</a:t>
            </a:r>
            <a:endParaRPr lang="ko-KR" altLang="en-US" dirty="0">
              <a:latin typeface="Apple SD Gothic Neo UltraLight" panose="02000300000000000000" pitchFamily="2" charset="-127"/>
              <a:ea typeface="Apple SD Gothic Neo UltraLight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29EFBD-BABE-4EEB-9826-949BC86B7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22" y="1656484"/>
            <a:ext cx="9614578" cy="41823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9022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666FF43-1008-4634-B00B-E55809347947}"/>
              </a:ext>
            </a:extLst>
          </p:cNvPr>
          <p:cNvSpPr txBox="1">
            <a:spLocks/>
          </p:cNvSpPr>
          <p:nvPr/>
        </p:nvSpPr>
        <p:spPr>
          <a:xfrm>
            <a:off x="1915128" y="1788454"/>
            <a:ext cx="8361229" cy="209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altLang="ko-KR" sz="7200" cap="all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6</a:t>
            </a:r>
            <a:r>
              <a:rPr lang="ko-KR" altLang="en-US" sz="7200" cap="all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개월간 </a:t>
            </a:r>
            <a:endParaRPr lang="en-US" altLang="ko-KR" sz="7200" cap="all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sz="7200" cap="all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서울시 </a:t>
            </a:r>
            <a:r>
              <a:rPr lang="ko-KR" altLang="en-US" sz="7200" cap="all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확진자</a:t>
            </a:r>
            <a:r>
              <a:rPr lang="ko-KR" altLang="en-US" sz="7200" cap="all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현황</a:t>
            </a:r>
          </a:p>
        </p:txBody>
      </p:sp>
    </p:spTree>
    <p:extLst>
      <p:ext uri="{BB962C8B-B14F-4D97-AF65-F5344CB8AC3E}">
        <p14:creationId xmlns:p14="http://schemas.microsoft.com/office/powerpoint/2010/main" val="2196247635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784_TF34357615.potx" id="{30654354-AB89-415E-B8DC-570EF8B16AFA}" vid="{C6B1383A-7D56-48D0-B442-C291C8FE714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1039</Words>
  <Application>Microsoft Office PowerPoint</Application>
  <PresentationFormat>와이드스크린</PresentationFormat>
  <Paragraphs>123</Paragraphs>
  <Slides>31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Apple SD Gothic Neo Light</vt:lpstr>
      <vt:lpstr>Apple SD Gothic Neo Medium</vt:lpstr>
      <vt:lpstr>Apple SD Gothic Neo SemiBold</vt:lpstr>
      <vt:lpstr>Apple SD Gothic Neo Thin</vt:lpstr>
      <vt:lpstr>Apple SD Gothic Neo UltraLight</vt:lpstr>
      <vt:lpstr>D2Coding ligature</vt:lpstr>
      <vt:lpstr>맑은 고딕</vt:lpstr>
      <vt:lpstr>Calibri</vt:lpstr>
      <vt:lpstr>Franklin Gothic Book</vt:lpstr>
      <vt:lpstr>Wingdings</vt:lpstr>
      <vt:lpstr>자르기</vt:lpstr>
      <vt:lpstr>그것이 알고 싶다, 코로나 확진자</vt:lpstr>
      <vt:lpstr>목차</vt:lpstr>
      <vt:lpstr>PowerPoint 프레젠테이션</vt:lpstr>
      <vt:lpstr>1. 확진자(성별/연령/지역)</vt:lpstr>
      <vt:lpstr>2. 격리 해제자(성별/연령/지역)</vt:lpstr>
      <vt:lpstr>3. 사망자(성별/연령/지역)</vt:lpstr>
      <vt:lpstr>4. 연령별 확진자 이동 경로 포착 횟수</vt:lpstr>
      <vt:lpstr>참고 – 확진자 연령별 현황(정부)</vt:lpstr>
      <vt:lpstr>PowerPoint 프레젠테이션</vt:lpstr>
      <vt:lpstr>6개월간 서울시 확진자 현황</vt:lpstr>
      <vt:lpstr>1월 서울시 확진자 현황 – 최빈 연령</vt:lpstr>
      <vt:lpstr>2월 서울시 확진자 현황 – 최빈 연령</vt:lpstr>
      <vt:lpstr>3월 서울시 확진자 현황 – 최빈 연령</vt:lpstr>
      <vt:lpstr>4월 서울시 확진자 현황 – 최빈 연령</vt:lpstr>
      <vt:lpstr>5월 서울시 연령별 집단 감염 현황</vt:lpstr>
      <vt:lpstr>6월 서울시 연령별 집단 감염 현황</vt:lpstr>
      <vt:lpstr>참고 – 1~6월 전국 확진자 현황</vt:lpstr>
      <vt:lpstr>그렇다면, 20대와 50대가  가장 많이 포착된 곳은?</vt:lpstr>
      <vt:lpstr>20대(좌)/50대(우) 포착 장소별 빈도</vt:lpstr>
      <vt:lpstr>그렇다면, 20대와 50대 확진자가  가장 많은 이유는?</vt:lpstr>
      <vt:lpstr>PowerPoint 프레젠테이션</vt:lpstr>
      <vt:lpstr>PowerPoint 프레젠테이션</vt:lpstr>
      <vt:lpstr>50대</vt:lpstr>
      <vt:lpstr>중간 요약</vt:lpstr>
      <vt:lpstr>PowerPoint 프레젠테이션</vt:lpstr>
      <vt:lpstr>군집 분석</vt:lpstr>
      <vt:lpstr>군집 분석</vt:lpstr>
      <vt:lpstr>사후 검증</vt:lpstr>
      <vt:lpstr>최종 요약 및 결론</vt:lpstr>
      <vt:lpstr>References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2020-10-27T14:14:42Z</dcterms:created>
  <dcterms:modified xsi:type="dcterms:W3CDTF">2020-10-28T13:50:57Z</dcterms:modified>
</cp:coreProperties>
</file>